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651" r:id="rId4"/>
    <p:sldMasterId id="2147483654" r:id="rId5"/>
  </p:sldMasterIdLst>
  <p:notesMasterIdLst>
    <p:notesMasterId r:id="rId29"/>
  </p:notesMasterIdLst>
  <p:handoutMasterIdLst>
    <p:handoutMasterId r:id="rId30"/>
  </p:handoutMasterIdLst>
  <p:sldIdLst>
    <p:sldId id="338" r:id="rId6"/>
    <p:sldId id="372" r:id="rId7"/>
    <p:sldId id="494" r:id="rId8"/>
    <p:sldId id="534" r:id="rId9"/>
    <p:sldId id="549" r:id="rId10"/>
    <p:sldId id="537" r:id="rId11"/>
    <p:sldId id="541" r:id="rId12"/>
    <p:sldId id="536" r:id="rId13"/>
    <p:sldId id="538" r:id="rId14"/>
    <p:sldId id="543" r:id="rId15"/>
    <p:sldId id="542" r:id="rId16"/>
    <p:sldId id="540" r:id="rId17"/>
    <p:sldId id="545" r:id="rId18"/>
    <p:sldId id="546" r:id="rId19"/>
    <p:sldId id="548" r:id="rId20"/>
    <p:sldId id="547" r:id="rId21"/>
    <p:sldId id="505" r:id="rId22"/>
    <p:sldId id="496" r:id="rId23"/>
    <p:sldId id="501" r:id="rId24"/>
    <p:sldId id="513" r:id="rId25"/>
    <p:sldId id="502" r:id="rId26"/>
    <p:sldId id="544" r:id="rId27"/>
    <p:sldId id="504" r:id="rId28"/>
  </p:sldIdLst>
  <p:sldSz cx="9144000" cy="6858000" type="screen4x3"/>
  <p:notesSz cx="9939338" cy="6807200"/>
  <p:custDataLst>
    <p:tags r:id="rId31"/>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614">
          <p15:clr>
            <a:srgbClr val="A4A3A4"/>
          </p15:clr>
        </p15:guide>
        <p15:guide id="2" pos="2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D0D8E8"/>
    <a:srgbClr val="CAD9EC"/>
    <a:srgbClr val="E7CFCF"/>
    <a:srgbClr val="F7FCE0"/>
    <a:srgbClr val="E9F7A3"/>
    <a:srgbClr val="93176C"/>
    <a:srgbClr val="FFCF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94660"/>
  </p:normalViewPr>
  <p:slideViewPr>
    <p:cSldViewPr snapToObjects="1" showGuides="1">
      <p:cViewPr varScale="1">
        <p:scale>
          <a:sx n="62" d="100"/>
          <a:sy n="62" d="100"/>
        </p:scale>
        <p:origin x="1244" y="56"/>
      </p:cViewPr>
      <p:guideLst>
        <p:guide orient="horz" pos="2614"/>
        <p:guide pos="220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gs" Target="tags/tag1.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604F-02DC-482D-AFEE-5BDBA002C04A}"/>
              </a:ext>
            </a:extLst>
          </p:cNvPr>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3" name="Date Placeholder 2">
            <a:extLst>
              <a:ext uri="{FF2B5EF4-FFF2-40B4-BE49-F238E27FC236}">
                <a16:creationId xmlns:a16="http://schemas.microsoft.com/office/drawing/2014/main" id="{A8AD8BAF-504F-489F-B142-D79120DD46B9}"/>
              </a:ext>
            </a:extLst>
          </p:cNvPr>
          <p:cNvSpPr>
            <a:spLocks noGrp="1"/>
          </p:cNvSpPr>
          <p:nvPr>
            <p:ph type="dt" sz="quarter" idx="1"/>
          </p:nvPr>
        </p:nvSpPr>
        <p:spPr>
          <a:xfrm>
            <a:off x="5630863" y="0"/>
            <a:ext cx="4306887" cy="341313"/>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pitchFamily="1" charset="-128"/>
              </a:defRPr>
            </a:lvl1pPr>
          </a:lstStyle>
          <a:p>
            <a:pPr>
              <a:defRPr/>
            </a:pPr>
            <a:fld id="{7D0E23B5-E032-41A0-A9E8-F318D9478D12}" type="datetimeFigureOut">
              <a:rPr lang="en-US" altLang="en-US"/>
              <a:pPr>
                <a:defRPr/>
              </a:pPr>
              <a:t>8/23/2023</a:t>
            </a:fld>
            <a:endParaRPr lang="en-US" altLang="en-US"/>
          </a:p>
        </p:txBody>
      </p:sp>
      <p:sp>
        <p:nvSpPr>
          <p:cNvPr id="4" name="Footer Placeholder 3">
            <a:extLst>
              <a:ext uri="{FF2B5EF4-FFF2-40B4-BE49-F238E27FC236}">
                <a16:creationId xmlns:a16="http://schemas.microsoft.com/office/drawing/2014/main" id="{9ABF372D-7742-458B-887F-126A48255DAC}"/>
              </a:ext>
            </a:extLst>
          </p:cNvPr>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9BEC907A-1B62-49FB-962A-1ADE5F31CE0D}"/>
              </a:ext>
            </a:extLst>
          </p:cNvPr>
          <p:cNvSpPr>
            <a:spLocks noGrp="1"/>
          </p:cNvSpPr>
          <p:nvPr>
            <p:ph type="sldNum" sz="quarter" idx="3"/>
          </p:nvPr>
        </p:nvSpPr>
        <p:spPr>
          <a:xfrm>
            <a:off x="5630863" y="6465888"/>
            <a:ext cx="4306887" cy="341312"/>
          </a:xfrm>
          <a:prstGeom prst="rect">
            <a:avLst/>
          </a:prstGeom>
        </p:spPr>
        <p:txBody>
          <a:bodyPr vert="horz" wrap="square" lIns="91440" tIns="45720" rIns="91440" bIns="45720" numCol="1" anchor="b" anchorCtr="0" compatLnSpc="1">
            <a:prstTxWarp prst="textNoShape">
              <a:avLst/>
            </a:prstTxWarp>
          </a:bodyPr>
          <a:lstStyle>
            <a:lvl1pPr algn="r">
              <a:defRPr sz="1200">
                <a:ea typeface="ヒラギノ角ゴ Pro W3" pitchFamily="2" charset="-128"/>
              </a:defRPr>
            </a:lvl1pPr>
          </a:lstStyle>
          <a:p>
            <a:pPr>
              <a:defRPr/>
            </a:pPr>
            <a:fld id="{4B13ACCF-08E0-430C-9A9D-1845EB7725C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C99510-02CE-4AD1-A9E9-7C68FAA6CC4B}"/>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3" name="Date Placeholder 2">
            <a:extLst>
              <a:ext uri="{FF2B5EF4-FFF2-40B4-BE49-F238E27FC236}">
                <a16:creationId xmlns:a16="http://schemas.microsoft.com/office/drawing/2014/main" id="{3BD59BC2-A268-4048-892D-C2165FB61C36}"/>
              </a:ext>
            </a:extLst>
          </p:cNvPr>
          <p:cNvSpPr>
            <a:spLocks noGrp="1"/>
          </p:cNvSpPr>
          <p:nvPr>
            <p:ph type="dt" idx="1"/>
          </p:nvPr>
        </p:nvSpPr>
        <p:spPr>
          <a:xfrm>
            <a:off x="5630863" y="0"/>
            <a:ext cx="4306887"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ヒラギノ角ゴ Pro W3" pitchFamily="1" charset="-128"/>
              </a:defRPr>
            </a:lvl1pPr>
          </a:lstStyle>
          <a:p>
            <a:pPr>
              <a:defRPr/>
            </a:pPr>
            <a:fld id="{D2EE04E8-31F4-42C2-B95E-BFDAFD2674DA}" type="datetimeFigureOut">
              <a:rPr lang="en-US" altLang="en-US"/>
              <a:pPr>
                <a:defRPr/>
              </a:pPr>
              <a:t>8/23/2023</a:t>
            </a:fld>
            <a:endParaRPr lang="en-US" altLang="en-US"/>
          </a:p>
        </p:txBody>
      </p:sp>
      <p:sp>
        <p:nvSpPr>
          <p:cNvPr id="4" name="Slide Image Placeholder 3">
            <a:extLst>
              <a:ext uri="{FF2B5EF4-FFF2-40B4-BE49-F238E27FC236}">
                <a16:creationId xmlns:a16="http://schemas.microsoft.com/office/drawing/2014/main" id="{D456ECF8-1E2B-455B-9DC0-85BB74547141}"/>
              </a:ext>
            </a:extLst>
          </p:cNvPr>
          <p:cNvSpPr>
            <a:spLocks noGrp="1" noRot="1" noChangeAspect="1"/>
          </p:cNvSpPr>
          <p:nvPr>
            <p:ph type="sldImg" idx="2"/>
          </p:nvPr>
        </p:nvSpPr>
        <p:spPr>
          <a:xfrm>
            <a:off x="3268663" y="511175"/>
            <a:ext cx="3402012" cy="2551113"/>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a:extLst>
              <a:ext uri="{FF2B5EF4-FFF2-40B4-BE49-F238E27FC236}">
                <a16:creationId xmlns:a16="http://schemas.microsoft.com/office/drawing/2014/main" id="{7089C99F-EA2B-4EE6-B715-31A1319F021A}"/>
              </a:ext>
            </a:extLst>
          </p:cNvPr>
          <p:cNvSpPr>
            <a:spLocks noGrp="1"/>
          </p:cNvSpPr>
          <p:nvPr>
            <p:ph type="body" sz="quarter" idx="3"/>
          </p:nvPr>
        </p:nvSpPr>
        <p:spPr>
          <a:xfrm>
            <a:off x="993775" y="3232150"/>
            <a:ext cx="7951788" cy="3063875"/>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a16="http://schemas.microsoft.com/office/drawing/2014/main" id="{13C3C1ED-1BF8-4E8B-B031-126FB30D8B9A}"/>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7" name="Slide Number Placeholder 6">
            <a:extLst>
              <a:ext uri="{FF2B5EF4-FFF2-40B4-BE49-F238E27FC236}">
                <a16:creationId xmlns:a16="http://schemas.microsoft.com/office/drawing/2014/main" id="{18951131-2388-4048-9ABA-5F914F9F9AC2}"/>
              </a:ext>
            </a:extLst>
          </p:cNvPr>
          <p:cNvSpPr>
            <a:spLocks noGrp="1"/>
          </p:cNvSpPr>
          <p:nvPr>
            <p:ph type="sldNum" sz="quarter" idx="5"/>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ヒラギノ角ゴ Pro W3" pitchFamily="2" charset="-128"/>
              </a:defRPr>
            </a:lvl1pPr>
          </a:lstStyle>
          <a:p>
            <a:pPr>
              <a:defRPr/>
            </a:pPr>
            <a:fld id="{BAAEEC78-BEC1-4E73-AE9E-66766B2988D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7E0B277C-17CB-432A-8C2F-5443911898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D43299A5-2104-4241-807A-73BE69A2EF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a:extLst>
              <a:ext uri="{FF2B5EF4-FFF2-40B4-BE49-F238E27FC236}">
                <a16:creationId xmlns:a16="http://schemas.microsoft.com/office/drawing/2014/main" id="{2C8B8FC2-0C9A-462D-A65B-0B241A10AC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5C141B1B-7171-4450-B1E9-45D1BE64481E}" type="slidenum">
              <a:rPr lang="en-US" altLang="en-US" smtClean="0"/>
              <a:pPr/>
              <a:t>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517BC44-6A78-4136-BE04-8FD8FC847F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71CCECFB-0CDB-4AA3-8795-9447CE9A54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0484" name="Slide Number Placeholder 3">
            <a:extLst>
              <a:ext uri="{FF2B5EF4-FFF2-40B4-BE49-F238E27FC236}">
                <a16:creationId xmlns:a16="http://schemas.microsoft.com/office/drawing/2014/main" id="{D1835A97-158B-4169-920D-CEDF92C4C3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70A7864A-2CA0-4139-ADA5-7C435F860913}" type="slidenum">
              <a:rPr lang="en-US" altLang="en-US" smtClean="0">
                <a:solidFill>
                  <a:srgbClr val="000000"/>
                </a:solidFill>
              </a:rPr>
              <a:pPr/>
              <a:t>17</a:t>
            </a:fld>
            <a:endParaRPr lang="en-US"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BE1DBCDE-A288-427C-A944-074E0AE949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7DACFE1E-8280-4CC5-A69E-1AEB920168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Slide Number Placeholder 3">
            <a:extLst>
              <a:ext uri="{FF2B5EF4-FFF2-40B4-BE49-F238E27FC236}">
                <a16:creationId xmlns:a16="http://schemas.microsoft.com/office/drawing/2014/main" id="{F0DE737C-8BC5-4758-9BCE-E701F0FC47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634DB49E-AA0E-46D7-9352-E3A300B8E8C6}" type="slidenum">
              <a:rPr lang="en-US" altLang="en-US" smtClean="0">
                <a:solidFill>
                  <a:srgbClr val="000000"/>
                </a:solidFill>
              </a:rPr>
              <a:pPr/>
              <a:t>18</a:t>
            </a:fld>
            <a:endParaRPr lang="en-US"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0666F4D4-82BA-4492-A54E-91E11B65D3A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E879E88-B410-441F-9859-D77264522A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3796" name="Slide Number Placeholder 3">
            <a:extLst>
              <a:ext uri="{FF2B5EF4-FFF2-40B4-BE49-F238E27FC236}">
                <a16:creationId xmlns:a16="http://schemas.microsoft.com/office/drawing/2014/main" id="{A75F97AA-0C2D-4C04-A715-C038F289341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521F76DF-9AFC-4138-B158-A3996032228C}" type="slidenum">
              <a:rPr lang="en-US" altLang="en-US" smtClean="0">
                <a:solidFill>
                  <a:srgbClr val="000000"/>
                </a:solidFill>
              </a:rPr>
              <a:pPr/>
              <a:t>19</a:t>
            </a:fld>
            <a:endParaRPr lang="en-US"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83128059-7841-4BD6-BB80-F52422BC74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B8BCBCC6-6713-4FC3-8868-2E4906BF5B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6868" name="Slide Number Placeholder 3">
            <a:extLst>
              <a:ext uri="{FF2B5EF4-FFF2-40B4-BE49-F238E27FC236}">
                <a16:creationId xmlns:a16="http://schemas.microsoft.com/office/drawing/2014/main" id="{BB86AA2F-F8AA-4D81-88D4-F744437ED8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EB850B30-BB0F-4867-8806-ADEA3534A677}" type="slidenum">
              <a:rPr lang="en-US" altLang="en-US" smtClean="0">
                <a:solidFill>
                  <a:srgbClr val="000000"/>
                </a:solidFill>
              </a:rPr>
              <a:pPr/>
              <a:t>21</a:t>
            </a:fld>
            <a:endParaRPr lang="en-US" alt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F64E1642-CBF8-4B98-B948-921CE0185E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6EF03B1E-CB2B-47EE-A944-E65E192F7C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Slide Number Placeholder 3">
            <a:extLst>
              <a:ext uri="{FF2B5EF4-FFF2-40B4-BE49-F238E27FC236}">
                <a16:creationId xmlns:a16="http://schemas.microsoft.com/office/drawing/2014/main" id="{804829CB-1C5B-4443-944F-4E118684A3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11DFFAE4-DBB8-425A-A86B-2CD7B54AD074}" type="slidenum">
              <a:rPr lang="en-US" altLang="en-US" smtClean="0">
                <a:solidFill>
                  <a:srgbClr val="000000"/>
                </a:solidFill>
              </a:rPr>
              <a:pPr/>
              <a:t>23</a:t>
            </a:fld>
            <a:endParaRPr lang="en-US"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179513" y="404664"/>
            <a:ext cx="5820767"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61278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7537464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titled-4.jpg">
            <a:extLst>
              <a:ext uri="{FF2B5EF4-FFF2-40B4-BE49-F238E27FC236}">
                <a16:creationId xmlns:a16="http://schemas.microsoft.com/office/drawing/2014/main" id="{CC49FBEB-E28E-467F-B589-B691FC552E9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28600"/>
            <a:ext cx="88947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a16="http://schemas.microsoft.com/office/drawing/2014/main" id="{F914CA09-5CA4-434F-9526-F5E0FC74C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89738" y="252413"/>
            <a:ext cx="20812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5" descr="Untitled-4.jpg">
            <a:extLst>
              <a:ext uri="{FF2B5EF4-FFF2-40B4-BE49-F238E27FC236}">
                <a16:creationId xmlns:a16="http://schemas.microsoft.com/office/drawing/2014/main" id="{C6666E74-1F75-42FA-AB2D-1A2962D2B4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600"/>
            <a:ext cx="30480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997C836E-6491-4AB5-87C0-52C6B5678A5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263" y="1027113"/>
            <a:ext cx="259873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F0A00E-823B-4851-B915-47C782B33BD2}"/>
              </a:ext>
            </a:extLst>
          </p:cNvPr>
          <p:cNvSpPr>
            <a:spLocks noGrp="1"/>
          </p:cNvSpPr>
          <p:nvPr>
            <p:ph type="title"/>
          </p:nvPr>
        </p:nvSpPr>
        <p:spPr bwMode="auto">
          <a:xfrm>
            <a:off x="0" y="2667000"/>
            <a:ext cx="8915400" cy="762000"/>
          </a:xfrm>
          <a:solidFill>
            <a:schemeClr val="bg1">
              <a:lumMod val="85000"/>
            </a:schemeClr>
          </a:solidFill>
        </p:spPr>
        <p:txBody>
          <a:bodyPr vert="horz" wrap="square" lIns="68580" tIns="34290" rIns="68580" bIns="34290" numCol="1" anchor="ctr" anchorCtr="0" compatLnSpc="1">
            <a:prstTxWarp prst="textNoShape">
              <a:avLst/>
            </a:prstTxWarp>
          </a:bodyPr>
          <a:lstStyle/>
          <a:p>
            <a:pPr>
              <a:defRPr/>
            </a:pPr>
            <a:r>
              <a:rPr lang="en-GB" dirty="0"/>
              <a:t>Plan, Schedule, Test Community Portal</a:t>
            </a:r>
            <a:endParaRPr lang="en-GB" altLang="en-US" dirty="0">
              <a:ea typeface="ヒラギノ角ゴ Pro W3" charset="-128"/>
            </a:endParaRPr>
          </a:p>
        </p:txBody>
      </p:sp>
      <p:sp>
        <p:nvSpPr>
          <p:cNvPr id="5123" name="Title 1">
            <a:extLst>
              <a:ext uri="{FF2B5EF4-FFF2-40B4-BE49-F238E27FC236}">
                <a16:creationId xmlns:a16="http://schemas.microsoft.com/office/drawing/2014/main" id="{9943F5AA-E44A-462B-A8FC-39B76FFACCDE}"/>
              </a:ext>
            </a:extLst>
          </p:cNvPr>
          <p:cNvSpPr txBox="1">
            <a:spLocks/>
          </p:cNvSpPr>
          <p:nvPr/>
        </p:nvSpPr>
        <p:spPr bwMode="auto">
          <a:xfrm>
            <a:off x="0" y="3289300"/>
            <a:ext cx="586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500">
                <a:solidFill>
                  <a:srgbClr val="93176C"/>
                </a:solidFill>
                <a:latin typeface="Calibri" panose="020F0502020204030204" pitchFamily="34" charset="0"/>
              </a:rPr>
              <a:t>Module Project</a:t>
            </a:r>
            <a:endParaRPr lang="en-GB" altLang="en-US" sz="1500">
              <a:solidFill>
                <a:srgbClr val="93176C"/>
              </a:solidFill>
              <a:latin typeface="Calibri" panose="020F0502020204030204" pitchFamily="34" charset="0"/>
            </a:endParaRPr>
          </a:p>
        </p:txBody>
      </p:sp>
      <p:sp>
        <p:nvSpPr>
          <p:cNvPr id="6" name="Title 1">
            <a:extLst>
              <a:ext uri="{FF2B5EF4-FFF2-40B4-BE49-F238E27FC236}">
                <a16:creationId xmlns:a16="http://schemas.microsoft.com/office/drawing/2014/main" id="{85DFC0B0-FB48-41B8-9972-916748A1C7B0}"/>
              </a:ext>
            </a:extLst>
          </p:cNvPr>
          <p:cNvSpPr txBox="1">
            <a:spLocks/>
          </p:cNvSpPr>
          <p:nvPr/>
        </p:nvSpPr>
        <p:spPr bwMode="auto">
          <a:xfrm>
            <a:off x="-17463" y="3933825"/>
            <a:ext cx="7345363" cy="719138"/>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Module: </a:t>
            </a:r>
            <a:r>
              <a:rPr lang="en-US" altLang="en-US" sz="1400" dirty="0">
                <a:latin typeface="+mn-lt"/>
              </a:rPr>
              <a:t> </a:t>
            </a:r>
            <a:r>
              <a:rPr lang="en-SG" altLang="en-US" sz="1400" dirty="0">
                <a:latin typeface="+mn-lt"/>
              </a:rPr>
              <a:t>NICF Capstone Project using Java</a:t>
            </a:r>
            <a:endParaRPr lang="en-US" altLang="en-US" sz="1400" dirty="0">
              <a:latin typeface="+mn-lt"/>
            </a:endParaRPr>
          </a:p>
          <a:p>
            <a:pPr>
              <a:lnSpc>
                <a:spcPts val="1800"/>
              </a:lnSpc>
              <a:spcBef>
                <a:spcPts val="200"/>
              </a:spcBef>
              <a:spcAft>
                <a:spcPts val="200"/>
              </a:spcAft>
              <a:defRPr/>
            </a:pPr>
            <a:r>
              <a:rPr lang="en-US" altLang="en-US" sz="1400" dirty="0">
                <a:latin typeface="+mn-lt"/>
              </a:rPr>
              <a:t>Course: NICF </a:t>
            </a:r>
            <a:r>
              <a:rPr lang="en-SG" altLang="en-US" sz="1400" dirty="0">
                <a:latin typeface="+mn-lt"/>
              </a:rPr>
              <a:t>Advanced Certificate in Software &amp; Applications (Development &amp; Deployment)</a:t>
            </a:r>
            <a:endParaRPr lang="en-US" altLang="en-US" sz="1400" dirty="0">
              <a:latin typeface="+mn-lt"/>
            </a:endParaRPr>
          </a:p>
        </p:txBody>
      </p:sp>
      <p:sp>
        <p:nvSpPr>
          <p:cNvPr id="10" name="Title 1">
            <a:extLst>
              <a:ext uri="{FF2B5EF4-FFF2-40B4-BE49-F238E27FC236}">
                <a16:creationId xmlns:a16="http://schemas.microsoft.com/office/drawing/2014/main" id="{79B22F76-EC60-4EE3-8F67-C4795D47CF3D}"/>
              </a:ext>
            </a:extLst>
          </p:cNvPr>
          <p:cNvSpPr txBox="1">
            <a:spLocks/>
          </p:cNvSpPr>
          <p:nvPr/>
        </p:nvSpPr>
        <p:spPr bwMode="auto">
          <a:xfrm>
            <a:off x="31750"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 27 July 2023	</a:t>
            </a:r>
          </a:p>
          <a:p>
            <a:pPr>
              <a:lnSpc>
                <a:spcPts val="1800"/>
              </a:lnSpc>
              <a:spcBef>
                <a:spcPts val="200"/>
              </a:spcBef>
              <a:spcAft>
                <a:spcPts val="200"/>
              </a:spcAft>
              <a:defRPr/>
            </a:pPr>
            <a:r>
              <a:rPr lang="en-US" altLang="en-US" sz="1400" b="1" dirty="0">
                <a:latin typeface="+mn-lt"/>
              </a:rPr>
              <a:t>End Date		: 18 August 2023</a:t>
            </a:r>
          </a:p>
          <a:p>
            <a:pPr>
              <a:lnSpc>
                <a:spcPts val="1800"/>
              </a:lnSpc>
              <a:spcBef>
                <a:spcPts val="200"/>
              </a:spcBef>
              <a:spcAft>
                <a:spcPts val="200"/>
              </a:spcAft>
              <a:defRPr/>
            </a:pPr>
            <a:r>
              <a:rPr lang="en-US" altLang="en-US" sz="1400" b="1" dirty="0">
                <a:latin typeface="+mn-lt"/>
              </a:rPr>
              <a:t>Submission Date	: </a:t>
            </a:r>
            <a:r>
              <a:rPr lang="id-ID" altLang="en-US" sz="1400" b="1" dirty="0">
                <a:latin typeface="+mn-lt"/>
              </a:rPr>
              <a:t>23</a:t>
            </a:r>
            <a:r>
              <a:rPr lang="en-US" altLang="en-US" sz="1400" b="1" dirty="0">
                <a:latin typeface="+mn-lt"/>
              </a:rPr>
              <a:t> August 2023</a:t>
            </a:r>
          </a:p>
          <a:p>
            <a:pPr>
              <a:lnSpc>
                <a:spcPts val="1800"/>
              </a:lnSpc>
              <a:spcBef>
                <a:spcPts val="200"/>
              </a:spcBef>
              <a:spcAft>
                <a:spcPts val="200"/>
              </a:spcAft>
              <a:defRPr/>
            </a:pPr>
            <a:endParaRPr lang="en-US" altLang="en-US" sz="1400" dirty="0">
              <a:latin typeface="+mn-lt"/>
            </a:endParaRPr>
          </a:p>
        </p:txBody>
      </p:sp>
      <p:sp>
        <p:nvSpPr>
          <p:cNvPr id="11" name="Title 1">
            <a:extLst>
              <a:ext uri="{FF2B5EF4-FFF2-40B4-BE49-F238E27FC236}">
                <a16:creationId xmlns:a16="http://schemas.microsoft.com/office/drawing/2014/main" id="{421246E1-CAF7-4CAC-A5F8-AE2DAADC4C95}"/>
              </a:ext>
            </a:extLst>
          </p:cNvPr>
          <p:cNvSpPr txBox="1">
            <a:spLocks/>
          </p:cNvSpPr>
          <p:nvPr/>
        </p:nvSpPr>
        <p:spPr bwMode="auto">
          <a:xfrm>
            <a:off x="4508500"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Learner Name	:  </a:t>
            </a:r>
            <a:r>
              <a:rPr lang="id-ID" altLang="en-US" sz="1400" b="1" dirty="0">
                <a:latin typeface="+mn-lt"/>
              </a:rPr>
              <a:t>Syukur Sidiq Nur Alam</a:t>
            </a:r>
            <a:endParaRPr lang="en-US" altLang="en-US" sz="1400" b="1" dirty="0">
              <a:latin typeface="+mn-lt"/>
            </a:endParaRPr>
          </a:p>
          <a:p>
            <a:pPr>
              <a:lnSpc>
                <a:spcPts val="1800"/>
              </a:lnSpc>
              <a:spcBef>
                <a:spcPts val="200"/>
              </a:spcBef>
              <a:spcAft>
                <a:spcPts val="200"/>
              </a:spcAft>
              <a:defRPr/>
            </a:pPr>
            <a:r>
              <a:rPr lang="en-US" altLang="en-US" sz="1400" b="1" dirty="0">
                <a:latin typeface="+mn-lt"/>
              </a:rPr>
              <a:t>Enrollment ID	: BDSE-0922-0</a:t>
            </a:r>
            <a:r>
              <a:rPr lang="id-ID" altLang="en-US" sz="1400" b="1" dirty="0">
                <a:latin typeface="+mn-lt"/>
              </a:rPr>
              <a:t>89</a:t>
            </a:r>
            <a:endParaRPr lang="en-US" altLang="en-US" sz="1400" b="1" dirty="0">
              <a:latin typeface="+mn-lt"/>
            </a:endParaRPr>
          </a:p>
          <a:p>
            <a:pPr>
              <a:lnSpc>
                <a:spcPts val="1800"/>
              </a:lnSpc>
              <a:spcBef>
                <a:spcPts val="200"/>
              </a:spcBef>
              <a:spcAft>
                <a:spcPts val="200"/>
              </a:spcAft>
              <a:defRPr/>
            </a:pPr>
            <a:r>
              <a:rPr lang="en-US" altLang="en-US" sz="1400" b="1" dirty="0">
                <a:latin typeface="+mn-lt"/>
              </a:rPr>
              <a:t>Presentation Date	: </a:t>
            </a:r>
            <a:r>
              <a:rPr lang="id-ID" altLang="en-US" sz="1400" b="1" dirty="0">
                <a:latin typeface="+mn-lt"/>
              </a:rPr>
              <a:t>24</a:t>
            </a:r>
            <a:r>
              <a:rPr lang="en-US" altLang="en-US" sz="1400" b="1" dirty="0">
                <a:latin typeface="+mn-lt"/>
              </a:rPr>
              <a:t> August 2023</a:t>
            </a:r>
          </a:p>
          <a:p>
            <a:pPr>
              <a:lnSpc>
                <a:spcPts val="1800"/>
              </a:lnSpc>
              <a:spcBef>
                <a:spcPts val="200"/>
              </a:spcBef>
              <a:spcAft>
                <a:spcPts val="200"/>
              </a:spcAft>
              <a:defRPr/>
            </a:pPr>
            <a:endParaRPr lang="en-US" altLang="en-US" sz="14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D0AA04-D8C7-4242-9157-653EA6215BE7}"/>
              </a:ext>
            </a:extLst>
          </p:cNvPr>
          <p:cNvSpPr txBox="1">
            <a:spLocks noChangeArrowheads="1"/>
          </p:cNvSpPr>
          <p:nvPr/>
        </p:nvSpPr>
        <p:spPr bwMode="auto">
          <a:xfrm>
            <a:off x="58303"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a:t>
            </a:r>
            <a:r>
              <a:rPr lang="en-SG" altLang="en-US" sz="2800" dirty="0">
                <a:solidFill>
                  <a:schemeClr val="bg1"/>
                </a:solidFill>
              </a:rPr>
              <a:t>Test Schedule</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43357DAE-1367-4155-8633-E17D9FFA75DE}"/>
              </a:ext>
            </a:extLst>
          </p:cNvPr>
          <p:cNvSpPr/>
          <p:nvPr/>
        </p:nvSpPr>
        <p:spPr>
          <a:xfrm>
            <a:off x="131328"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p:txBody>
      </p:sp>
      <p:pic>
        <p:nvPicPr>
          <p:cNvPr id="5" name="Picture 4">
            <a:extLst>
              <a:ext uri="{FF2B5EF4-FFF2-40B4-BE49-F238E27FC236}">
                <a16:creationId xmlns:a16="http://schemas.microsoft.com/office/drawing/2014/main" id="{B3FC6A09-C21E-4605-BA0B-EFF4F9D5A542}"/>
              </a:ext>
            </a:extLst>
          </p:cNvPr>
          <p:cNvPicPr/>
          <p:nvPr/>
        </p:nvPicPr>
        <p:blipFill>
          <a:blip r:embed="rId2"/>
          <a:stretch>
            <a:fillRect/>
          </a:stretch>
        </p:blipFill>
        <p:spPr>
          <a:xfrm>
            <a:off x="251520" y="2132857"/>
            <a:ext cx="8640960" cy="2160240"/>
          </a:xfrm>
          <a:prstGeom prst="rect">
            <a:avLst/>
          </a:prstGeom>
        </p:spPr>
      </p:pic>
    </p:spTree>
    <p:extLst>
      <p:ext uri="{BB962C8B-B14F-4D97-AF65-F5344CB8AC3E}">
        <p14:creationId xmlns:p14="http://schemas.microsoft.com/office/powerpoint/2010/main" val="40100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D020C6-6A80-43CD-8AD0-15D5775EBD5E}"/>
              </a:ext>
            </a:extLst>
          </p:cNvPr>
          <p:cNvSpPr txBox="1">
            <a:spLocks noChangeArrowheads="1"/>
          </p:cNvSpPr>
          <p:nvPr/>
        </p:nvSpPr>
        <p:spPr bwMode="auto">
          <a:xfrm>
            <a:off x="58303"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a:t>
            </a:r>
            <a:r>
              <a:rPr lang="en-SG" altLang="en-US" sz="2800" dirty="0">
                <a:solidFill>
                  <a:schemeClr val="bg1"/>
                </a:solidFill>
              </a:rPr>
              <a:t>Test Schedule</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91980092-3D22-42D5-A43E-C33DDFBC1F93}"/>
              </a:ext>
            </a:extLst>
          </p:cNvPr>
          <p:cNvSpPr/>
          <p:nvPr/>
        </p:nvSpPr>
        <p:spPr>
          <a:xfrm>
            <a:off x="131328"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p:txBody>
      </p:sp>
      <p:pic>
        <p:nvPicPr>
          <p:cNvPr id="5" name="Picture 4">
            <a:extLst>
              <a:ext uri="{FF2B5EF4-FFF2-40B4-BE49-F238E27FC236}">
                <a16:creationId xmlns:a16="http://schemas.microsoft.com/office/drawing/2014/main" id="{BBDEBF8A-D90C-4F45-9929-F6D1A99087B8}"/>
              </a:ext>
            </a:extLst>
          </p:cNvPr>
          <p:cNvPicPr/>
          <p:nvPr/>
        </p:nvPicPr>
        <p:blipFill>
          <a:blip r:embed="rId2"/>
          <a:stretch>
            <a:fillRect/>
          </a:stretch>
        </p:blipFill>
        <p:spPr>
          <a:xfrm>
            <a:off x="755576" y="1700808"/>
            <a:ext cx="7344816" cy="2612365"/>
          </a:xfrm>
          <a:prstGeom prst="rect">
            <a:avLst/>
          </a:prstGeom>
        </p:spPr>
      </p:pic>
    </p:spTree>
    <p:extLst>
      <p:ext uri="{BB962C8B-B14F-4D97-AF65-F5344CB8AC3E}">
        <p14:creationId xmlns:p14="http://schemas.microsoft.com/office/powerpoint/2010/main" val="314348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a:extLst>
              <a:ext uri="{FF2B5EF4-FFF2-40B4-BE49-F238E27FC236}">
                <a16:creationId xmlns:a16="http://schemas.microsoft.com/office/drawing/2014/main" id="{B119ABBE-DEA9-4C5A-BB9D-474E77EE127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id-ID" dirty="0">
                <a:solidFill>
                  <a:schemeClr val="tx1"/>
                </a:solidFill>
              </a:rPr>
              <a:t>Unit Testing</a:t>
            </a:r>
            <a:endParaRPr lang="en-SG" dirty="0">
              <a:solidFill>
                <a:schemeClr val="tx1"/>
              </a:solidFill>
            </a:endParaRPr>
          </a:p>
        </p:txBody>
      </p:sp>
      <p:pic>
        <p:nvPicPr>
          <p:cNvPr id="3" name="Picture 2">
            <a:extLst>
              <a:ext uri="{FF2B5EF4-FFF2-40B4-BE49-F238E27FC236}">
                <a16:creationId xmlns:a16="http://schemas.microsoft.com/office/drawing/2014/main" id="{DE593392-3FE5-476C-87EB-4B7F43F2EF4F}"/>
              </a:ext>
            </a:extLst>
          </p:cNvPr>
          <p:cNvPicPr>
            <a:picLocks noChangeAspect="1"/>
          </p:cNvPicPr>
          <p:nvPr/>
        </p:nvPicPr>
        <p:blipFill>
          <a:blip r:embed="rId2"/>
          <a:stretch>
            <a:fillRect/>
          </a:stretch>
        </p:blipFill>
        <p:spPr>
          <a:xfrm>
            <a:off x="963377" y="2313449"/>
            <a:ext cx="7145808" cy="2991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EE1206-A427-4D1F-824C-6936CA6746F7}"/>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9AF8E4D7-ACDC-4448-87FD-0E6191626DA8}"/>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id-ID" dirty="0">
                <a:solidFill>
                  <a:schemeClr val="tx1"/>
                </a:solidFill>
              </a:rPr>
              <a:t>UAT Testing</a:t>
            </a:r>
            <a:endParaRPr lang="en-SG" dirty="0">
              <a:solidFill>
                <a:schemeClr val="tx1"/>
              </a:solidFill>
            </a:endParaRPr>
          </a:p>
        </p:txBody>
      </p:sp>
      <p:pic>
        <p:nvPicPr>
          <p:cNvPr id="5" name="Picture 4">
            <a:extLst>
              <a:ext uri="{FF2B5EF4-FFF2-40B4-BE49-F238E27FC236}">
                <a16:creationId xmlns:a16="http://schemas.microsoft.com/office/drawing/2014/main" id="{BAFFFFE9-34C0-45D9-8CC2-DE1DB17A0E4D}"/>
              </a:ext>
            </a:extLst>
          </p:cNvPr>
          <p:cNvPicPr/>
          <p:nvPr/>
        </p:nvPicPr>
        <p:blipFill>
          <a:blip r:embed="rId2"/>
          <a:stretch>
            <a:fillRect/>
          </a:stretch>
        </p:blipFill>
        <p:spPr>
          <a:xfrm>
            <a:off x="611560" y="1700808"/>
            <a:ext cx="6534150" cy="885825"/>
          </a:xfrm>
          <a:prstGeom prst="rect">
            <a:avLst/>
          </a:prstGeom>
        </p:spPr>
      </p:pic>
      <p:pic>
        <p:nvPicPr>
          <p:cNvPr id="7" name="Picture 6">
            <a:extLst>
              <a:ext uri="{FF2B5EF4-FFF2-40B4-BE49-F238E27FC236}">
                <a16:creationId xmlns:a16="http://schemas.microsoft.com/office/drawing/2014/main" id="{58C3E39D-D3CB-4121-8BFF-75F71986A213}"/>
              </a:ext>
            </a:extLst>
          </p:cNvPr>
          <p:cNvPicPr/>
          <p:nvPr/>
        </p:nvPicPr>
        <p:blipFill>
          <a:blip r:embed="rId3"/>
          <a:stretch>
            <a:fillRect/>
          </a:stretch>
        </p:blipFill>
        <p:spPr>
          <a:xfrm>
            <a:off x="1331640" y="2746804"/>
            <a:ext cx="4558164" cy="3867020"/>
          </a:xfrm>
          <a:prstGeom prst="rect">
            <a:avLst/>
          </a:prstGeom>
        </p:spPr>
      </p:pic>
    </p:spTree>
    <p:extLst>
      <p:ext uri="{BB962C8B-B14F-4D97-AF65-F5344CB8AC3E}">
        <p14:creationId xmlns:p14="http://schemas.microsoft.com/office/powerpoint/2010/main" val="189798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246F9C-7F3E-476D-B708-74CE48427C9B}"/>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A238ACBF-759C-42C6-91D8-BF3C10307CC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id-ID" dirty="0">
                <a:solidFill>
                  <a:schemeClr val="tx1"/>
                </a:solidFill>
              </a:rPr>
              <a:t>Cross Browser Testing</a:t>
            </a:r>
            <a:endParaRPr lang="en-SG" dirty="0">
              <a:solidFill>
                <a:schemeClr val="tx1"/>
              </a:solidFill>
            </a:endParaRPr>
          </a:p>
        </p:txBody>
      </p:sp>
      <p:pic>
        <p:nvPicPr>
          <p:cNvPr id="5" name="Picture 4">
            <a:extLst>
              <a:ext uri="{FF2B5EF4-FFF2-40B4-BE49-F238E27FC236}">
                <a16:creationId xmlns:a16="http://schemas.microsoft.com/office/drawing/2014/main" id="{A834DD6F-03B3-4586-A98D-14D36E208E6B}"/>
              </a:ext>
            </a:extLst>
          </p:cNvPr>
          <p:cNvPicPr/>
          <p:nvPr/>
        </p:nvPicPr>
        <p:blipFill>
          <a:blip r:embed="rId2"/>
          <a:stretch>
            <a:fillRect/>
          </a:stretch>
        </p:blipFill>
        <p:spPr>
          <a:xfrm>
            <a:off x="971600" y="1772816"/>
            <a:ext cx="6448425" cy="752475"/>
          </a:xfrm>
          <a:prstGeom prst="rect">
            <a:avLst/>
          </a:prstGeom>
        </p:spPr>
      </p:pic>
      <p:pic>
        <p:nvPicPr>
          <p:cNvPr id="7" name="Picture 6">
            <a:extLst>
              <a:ext uri="{FF2B5EF4-FFF2-40B4-BE49-F238E27FC236}">
                <a16:creationId xmlns:a16="http://schemas.microsoft.com/office/drawing/2014/main" id="{C44AC9F8-1E66-4DB5-AADF-0FECD28B7200}"/>
              </a:ext>
            </a:extLst>
          </p:cNvPr>
          <p:cNvPicPr/>
          <p:nvPr/>
        </p:nvPicPr>
        <p:blipFill>
          <a:blip r:embed="rId3"/>
          <a:stretch>
            <a:fillRect/>
          </a:stretch>
        </p:blipFill>
        <p:spPr>
          <a:xfrm>
            <a:off x="2195736" y="2713462"/>
            <a:ext cx="4373880" cy="3840480"/>
          </a:xfrm>
          <a:prstGeom prst="rect">
            <a:avLst/>
          </a:prstGeom>
        </p:spPr>
      </p:pic>
    </p:spTree>
    <p:extLst>
      <p:ext uri="{BB962C8B-B14F-4D97-AF65-F5344CB8AC3E}">
        <p14:creationId xmlns:p14="http://schemas.microsoft.com/office/powerpoint/2010/main" val="1714573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C98B8-1D66-4D1A-807D-9CBE7246314A}"/>
              </a:ext>
            </a:extLst>
          </p:cNvPr>
          <p:cNvSpPr>
            <a:spLocks noGrp="1"/>
          </p:cNvSpPr>
          <p:nvPr>
            <p:ph type="title"/>
          </p:nvPr>
        </p:nvSpPr>
        <p:spPr/>
        <p:txBody>
          <a:bodyPr/>
          <a:lstStyle/>
          <a:p>
            <a:endParaRPr lang="id-ID"/>
          </a:p>
        </p:txBody>
      </p:sp>
      <p:sp>
        <p:nvSpPr>
          <p:cNvPr id="3" name="TextBox 2">
            <a:extLst>
              <a:ext uri="{FF2B5EF4-FFF2-40B4-BE49-F238E27FC236}">
                <a16:creationId xmlns:a16="http://schemas.microsoft.com/office/drawing/2014/main" id="{91401DD9-AD11-492E-8749-E6C1F1CA1C3C}"/>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041DDA57-DD01-4D8C-B644-9B76B07E8BF4}"/>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id-ID" dirty="0">
                <a:solidFill>
                  <a:schemeClr val="tx1"/>
                </a:solidFill>
              </a:rPr>
              <a:t>Cross Browser Testing</a:t>
            </a:r>
            <a:endParaRPr lang="en-SG" dirty="0">
              <a:solidFill>
                <a:schemeClr val="tx1"/>
              </a:solidFill>
            </a:endParaRPr>
          </a:p>
        </p:txBody>
      </p:sp>
      <p:pic>
        <p:nvPicPr>
          <p:cNvPr id="11" name="Picture 10">
            <a:extLst>
              <a:ext uri="{FF2B5EF4-FFF2-40B4-BE49-F238E27FC236}">
                <a16:creationId xmlns:a16="http://schemas.microsoft.com/office/drawing/2014/main" id="{40FD6260-6A02-40C2-9DA0-546B20862454}"/>
              </a:ext>
            </a:extLst>
          </p:cNvPr>
          <p:cNvPicPr>
            <a:picLocks noChangeAspect="1"/>
          </p:cNvPicPr>
          <p:nvPr/>
        </p:nvPicPr>
        <p:blipFill>
          <a:blip r:embed="rId2"/>
          <a:stretch>
            <a:fillRect/>
          </a:stretch>
        </p:blipFill>
        <p:spPr>
          <a:xfrm>
            <a:off x="230473" y="1772816"/>
            <a:ext cx="8334375" cy="704850"/>
          </a:xfrm>
          <a:prstGeom prst="rect">
            <a:avLst/>
          </a:prstGeom>
        </p:spPr>
      </p:pic>
      <p:pic>
        <p:nvPicPr>
          <p:cNvPr id="13" name="Picture 12">
            <a:extLst>
              <a:ext uri="{FF2B5EF4-FFF2-40B4-BE49-F238E27FC236}">
                <a16:creationId xmlns:a16="http://schemas.microsoft.com/office/drawing/2014/main" id="{734069E6-CE70-4C5D-AB03-F9E5BEDBBA9C}"/>
              </a:ext>
            </a:extLst>
          </p:cNvPr>
          <p:cNvPicPr>
            <a:picLocks noChangeAspect="1"/>
          </p:cNvPicPr>
          <p:nvPr/>
        </p:nvPicPr>
        <p:blipFill>
          <a:blip r:embed="rId3"/>
          <a:stretch>
            <a:fillRect/>
          </a:stretch>
        </p:blipFill>
        <p:spPr>
          <a:xfrm>
            <a:off x="1475656" y="2580256"/>
            <a:ext cx="5508104" cy="3892333"/>
          </a:xfrm>
          <a:prstGeom prst="rect">
            <a:avLst/>
          </a:prstGeom>
        </p:spPr>
      </p:pic>
    </p:spTree>
    <p:extLst>
      <p:ext uri="{BB962C8B-B14F-4D97-AF65-F5344CB8AC3E}">
        <p14:creationId xmlns:p14="http://schemas.microsoft.com/office/powerpoint/2010/main" val="1298832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5A9488-C645-4F8D-A243-8773E480461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D7D5D640-5C0F-41B8-86FE-67F48A4CA080}"/>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id-ID" dirty="0">
                <a:solidFill>
                  <a:schemeClr val="tx1"/>
                </a:solidFill>
              </a:rPr>
              <a:t>Load Testing</a:t>
            </a:r>
            <a:endParaRPr lang="en-SG" dirty="0">
              <a:solidFill>
                <a:schemeClr val="tx1"/>
              </a:solidFill>
            </a:endParaRPr>
          </a:p>
        </p:txBody>
      </p:sp>
      <p:pic>
        <p:nvPicPr>
          <p:cNvPr id="6" name="Picture 5">
            <a:extLst>
              <a:ext uri="{FF2B5EF4-FFF2-40B4-BE49-F238E27FC236}">
                <a16:creationId xmlns:a16="http://schemas.microsoft.com/office/drawing/2014/main" id="{6705AF73-F8B7-4B95-ACB7-C7E786AE8457}"/>
              </a:ext>
            </a:extLst>
          </p:cNvPr>
          <p:cNvPicPr/>
          <p:nvPr/>
        </p:nvPicPr>
        <p:blipFill>
          <a:blip r:embed="rId2"/>
          <a:stretch>
            <a:fillRect/>
          </a:stretch>
        </p:blipFill>
        <p:spPr>
          <a:xfrm>
            <a:off x="1475656" y="2558414"/>
            <a:ext cx="5546675" cy="3174841"/>
          </a:xfrm>
          <a:prstGeom prst="rect">
            <a:avLst/>
          </a:prstGeom>
        </p:spPr>
      </p:pic>
    </p:spTree>
    <p:extLst>
      <p:ext uri="{BB962C8B-B14F-4D97-AF65-F5344CB8AC3E}">
        <p14:creationId xmlns:p14="http://schemas.microsoft.com/office/powerpoint/2010/main" val="2393535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
            <a:extLst>
              <a:ext uri="{FF2B5EF4-FFF2-40B4-BE49-F238E27FC236}">
                <a16:creationId xmlns:a16="http://schemas.microsoft.com/office/drawing/2014/main" id="{5E6AA0FD-9082-4122-BEF1-DF7D4F695597}"/>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Testing Tools Tools</a:t>
            </a:r>
          </a:p>
        </p:txBody>
      </p:sp>
      <p:sp>
        <p:nvSpPr>
          <p:cNvPr id="5" name="Rectangle 4">
            <a:extLst>
              <a:ext uri="{FF2B5EF4-FFF2-40B4-BE49-F238E27FC236}">
                <a16:creationId xmlns:a16="http://schemas.microsoft.com/office/drawing/2014/main" id="{6AE70BF1-D23B-4B63-B002-1F750F68DD5E}"/>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Testing Tools</a:t>
            </a:r>
          </a:p>
          <a:p>
            <a:pPr marL="742950" lvl="1" indent="-285750">
              <a:buFont typeface="Wingdings" panose="05000000000000000000" pitchFamily="2" charset="2"/>
              <a:buChar char="§"/>
              <a:defRPr/>
            </a:pPr>
            <a:r>
              <a:rPr lang="id-ID" dirty="0">
                <a:solidFill>
                  <a:schemeClr val="tx1"/>
                </a:solidFill>
              </a:rPr>
              <a:t>JUNIT</a:t>
            </a:r>
          </a:p>
          <a:p>
            <a:pPr marL="742950" lvl="1" indent="-285750">
              <a:buFont typeface="Wingdings" panose="05000000000000000000" pitchFamily="2" charset="2"/>
              <a:buChar char="§"/>
              <a:defRPr/>
            </a:pPr>
            <a:r>
              <a:rPr lang="id-ID" dirty="0">
                <a:solidFill>
                  <a:schemeClr val="tx1"/>
                </a:solidFill>
              </a:rPr>
              <a:t>InteliJ</a:t>
            </a:r>
            <a:endParaRPr lang="en-SG" dirty="0">
              <a:solidFill>
                <a:schemeClr val="tx1"/>
              </a:solidFill>
            </a:endParaRPr>
          </a:p>
          <a:p>
            <a:pPr marL="742950" lvl="1" indent="-285750">
              <a:buFont typeface="Wingdings" panose="05000000000000000000" pitchFamily="2" charset="2"/>
              <a:buChar char="§"/>
              <a:defRPr/>
            </a:pPr>
            <a:r>
              <a:rPr lang="id-ID" dirty="0">
                <a:solidFill>
                  <a:schemeClr val="tx1"/>
                </a:solidFill>
              </a:rPr>
              <a:t>Chrome Dev Tools</a:t>
            </a:r>
          </a:p>
          <a:p>
            <a:pPr marL="742950" lvl="1" indent="-285750">
              <a:buFont typeface="Wingdings" panose="05000000000000000000" pitchFamily="2" charset="2"/>
              <a:buChar char="§"/>
              <a:defRPr/>
            </a:pPr>
            <a:r>
              <a:rPr lang="id-ID" dirty="0">
                <a:solidFill>
                  <a:schemeClr val="tx1"/>
                </a:solidFill>
              </a:rPr>
              <a:t>Lighthouse</a:t>
            </a:r>
          </a:p>
          <a:p>
            <a:pPr marL="742950" lvl="1" indent="-285750">
              <a:buFont typeface="Wingdings" panose="05000000000000000000" pitchFamily="2" charset="2"/>
              <a:buChar char="§"/>
              <a:defRPr/>
            </a:pPr>
            <a:r>
              <a:rPr lang="id-ID" dirty="0">
                <a:solidFill>
                  <a:schemeClr val="tx1"/>
                </a:solidFill>
              </a:rPr>
              <a:t>Microsoft Edge</a:t>
            </a:r>
          </a:p>
          <a:p>
            <a:pPr marL="742950" lvl="1" indent="-285750">
              <a:buFont typeface="Wingdings" panose="05000000000000000000" pitchFamily="2" charset="2"/>
              <a:buChar char="§"/>
              <a:defRPr/>
            </a:pPr>
            <a:r>
              <a:rPr lang="id-ID" dirty="0">
                <a:solidFill>
                  <a:schemeClr val="tx1"/>
                </a:solidFill>
              </a:rPr>
              <a:t>Mozila Firefox</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8" name="Picture 7">
            <a:extLst>
              <a:ext uri="{FF2B5EF4-FFF2-40B4-BE49-F238E27FC236}">
                <a16:creationId xmlns:a16="http://schemas.microsoft.com/office/drawing/2014/main" id="{972E18BC-496F-4463-A255-A9E23836D028}"/>
              </a:ext>
            </a:extLst>
          </p:cNvPr>
          <p:cNvPicPr>
            <a:picLocks noChangeAspect="1"/>
          </p:cNvPicPr>
          <p:nvPr/>
        </p:nvPicPr>
        <p:blipFill>
          <a:blip r:embed="rId3"/>
          <a:stretch>
            <a:fillRect/>
          </a:stretch>
        </p:blipFill>
        <p:spPr>
          <a:xfrm>
            <a:off x="1676601" y="4492074"/>
            <a:ext cx="1810588" cy="1080000"/>
          </a:xfrm>
          <a:prstGeom prst="rect">
            <a:avLst/>
          </a:prstGeom>
        </p:spPr>
      </p:pic>
      <p:pic>
        <p:nvPicPr>
          <p:cNvPr id="10" name="Picture 9">
            <a:extLst>
              <a:ext uri="{FF2B5EF4-FFF2-40B4-BE49-F238E27FC236}">
                <a16:creationId xmlns:a16="http://schemas.microsoft.com/office/drawing/2014/main" id="{4ADD0D9B-A2AF-45F7-827B-4BE358CBB544}"/>
              </a:ext>
            </a:extLst>
          </p:cNvPr>
          <p:cNvPicPr>
            <a:picLocks noChangeAspect="1"/>
          </p:cNvPicPr>
          <p:nvPr/>
        </p:nvPicPr>
        <p:blipFill>
          <a:blip r:embed="rId4"/>
          <a:stretch>
            <a:fillRect/>
          </a:stretch>
        </p:blipFill>
        <p:spPr>
          <a:xfrm>
            <a:off x="1000745" y="5799809"/>
            <a:ext cx="3162300" cy="781050"/>
          </a:xfrm>
          <a:prstGeom prst="rect">
            <a:avLst/>
          </a:prstGeom>
        </p:spPr>
      </p:pic>
      <p:pic>
        <p:nvPicPr>
          <p:cNvPr id="1026" name="Picture 2" descr="What Is JUnit: An Overview of the Best Java Testing Framework">
            <a:extLst>
              <a:ext uri="{FF2B5EF4-FFF2-40B4-BE49-F238E27FC236}">
                <a16:creationId xmlns:a16="http://schemas.microsoft.com/office/drawing/2014/main" id="{5FEF610E-C7BC-4E22-B037-FDC934E903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3429000"/>
            <a:ext cx="3623493" cy="8353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Chrome Logo – PNG e Vetor – Download de Logo">
            <a:extLst>
              <a:ext uri="{FF2B5EF4-FFF2-40B4-BE49-F238E27FC236}">
                <a16:creationId xmlns:a16="http://schemas.microsoft.com/office/drawing/2014/main" id="{8CFBE16D-11A6-45A6-A554-5ED1FE6A48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7209" y="5562160"/>
            <a:ext cx="869096" cy="8690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Edge has 600 million users, according to job listing – Cloud ...">
            <a:extLst>
              <a:ext uri="{FF2B5EF4-FFF2-40B4-BE49-F238E27FC236}">
                <a16:creationId xmlns:a16="http://schemas.microsoft.com/office/drawing/2014/main" id="{17944440-799E-4844-BCA3-AA2757928D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4044" y="406278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C3C5CAC-14D7-4CE7-B177-790E73FC76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1678" y="2352047"/>
            <a:ext cx="1331054" cy="1336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2">
            <a:extLst>
              <a:ext uri="{FF2B5EF4-FFF2-40B4-BE49-F238E27FC236}">
                <a16:creationId xmlns:a16="http://schemas.microsoft.com/office/drawing/2014/main" id="{72FFFAD6-E9FC-4B9F-B507-F97A8036F15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Project Milestones &amp; Tasks</a:t>
            </a:r>
          </a:p>
        </p:txBody>
      </p:sp>
      <p:graphicFrame>
        <p:nvGraphicFramePr>
          <p:cNvPr id="2" name="Table 1">
            <a:extLst>
              <a:ext uri="{FF2B5EF4-FFF2-40B4-BE49-F238E27FC236}">
                <a16:creationId xmlns:a16="http://schemas.microsoft.com/office/drawing/2014/main" id="{E6B66746-91C1-45DF-8ACB-514FAF5323B6}"/>
              </a:ext>
            </a:extLst>
          </p:cNvPr>
          <p:cNvGraphicFramePr>
            <a:graphicFrameLocks noGrp="1"/>
          </p:cNvGraphicFramePr>
          <p:nvPr>
            <p:extLst>
              <p:ext uri="{D42A27DB-BD31-4B8C-83A1-F6EECF244321}">
                <p14:modId xmlns:p14="http://schemas.microsoft.com/office/powerpoint/2010/main" val="1796306779"/>
              </p:ext>
            </p:extLst>
          </p:nvPr>
        </p:nvGraphicFramePr>
        <p:xfrm>
          <a:off x="153988" y="1196975"/>
          <a:ext cx="8785225" cy="3692868"/>
        </p:xfrm>
        <a:graphic>
          <a:graphicData uri="http://schemas.openxmlformats.org/drawingml/2006/table">
            <a:tbl>
              <a:tblPr firstRow="1" bandRow="1">
                <a:tableStyleId>{5C22544A-7EE6-4342-B048-85BDC9FD1C3A}</a:tableStyleId>
              </a:tblPr>
              <a:tblGrid>
                <a:gridCol w="1080150">
                  <a:extLst>
                    <a:ext uri="{9D8B030D-6E8A-4147-A177-3AD203B41FA5}">
                      <a16:colId xmlns:a16="http://schemas.microsoft.com/office/drawing/2014/main" val="20000"/>
                    </a:ext>
                  </a:extLst>
                </a:gridCol>
                <a:gridCol w="6064336">
                  <a:extLst>
                    <a:ext uri="{9D8B030D-6E8A-4147-A177-3AD203B41FA5}">
                      <a16:colId xmlns:a16="http://schemas.microsoft.com/office/drawing/2014/main" val="20001"/>
                    </a:ext>
                  </a:extLst>
                </a:gridCol>
                <a:gridCol w="1640739">
                  <a:extLst>
                    <a:ext uri="{9D8B030D-6E8A-4147-A177-3AD203B41FA5}">
                      <a16:colId xmlns:a16="http://schemas.microsoft.com/office/drawing/2014/main" val="20002"/>
                    </a:ext>
                  </a:extLst>
                </a:gridCol>
              </a:tblGrid>
              <a:tr h="852662">
                <a:tc>
                  <a:txBody>
                    <a:bodyPr/>
                    <a:lstStyle/>
                    <a:p>
                      <a:pPr algn="ctr" fontAlgn="ctr"/>
                      <a:r>
                        <a:rPr lang="en-SG" sz="1800" u="none" strike="noStrike" dirty="0">
                          <a:effectLst/>
                        </a:rPr>
                        <a:t>Project Task ID</a:t>
                      </a:r>
                      <a:endParaRPr lang="en-SG" sz="1800" b="1" i="0" u="none" strike="noStrike" dirty="0">
                        <a:solidFill>
                          <a:srgbClr val="000000"/>
                        </a:solidFill>
                        <a:effectLst/>
                        <a:latin typeface="Calibri" panose="020F0502020204030204" pitchFamily="34" charset="0"/>
                      </a:endParaRPr>
                    </a:p>
                  </a:txBody>
                  <a:tcPr marL="6350" marR="6350" marT="6349" marB="0" anchor="ctr"/>
                </a:tc>
                <a:tc>
                  <a:txBody>
                    <a:bodyPr/>
                    <a:lstStyle/>
                    <a:p>
                      <a:pPr algn="ctr" fontAlgn="ctr"/>
                      <a:r>
                        <a:rPr lang="en-SG" sz="1800" u="none" strike="noStrike" dirty="0">
                          <a:effectLst/>
                        </a:rPr>
                        <a:t>Project Task Description</a:t>
                      </a:r>
                      <a:endParaRPr lang="en-SG" sz="1800" b="1" i="0" u="none" strike="noStrike" dirty="0">
                        <a:solidFill>
                          <a:srgbClr val="000000"/>
                        </a:solidFill>
                        <a:effectLst/>
                        <a:latin typeface="Calibri" panose="020F0502020204030204" pitchFamily="34" charset="0"/>
                      </a:endParaRPr>
                    </a:p>
                  </a:txBody>
                  <a:tcPr marL="6350" marR="6350" marT="6349" marB="0" anchor="ctr"/>
                </a:tc>
                <a:tc>
                  <a:txBody>
                    <a:bodyPr/>
                    <a:lstStyle/>
                    <a:p>
                      <a:pPr algn="ctr" fontAlgn="ctr"/>
                      <a:r>
                        <a:rPr lang="en-SG" sz="1800" u="none" strike="noStrike" dirty="0">
                          <a:effectLst/>
                        </a:rPr>
                        <a:t>Project Milestone</a:t>
                      </a:r>
                      <a:r>
                        <a:rPr lang="en-SG" sz="1800" u="none" strike="noStrike" baseline="0" dirty="0">
                          <a:effectLst/>
                        </a:rPr>
                        <a:t> ID</a:t>
                      </a:r>
                      <a:endParaRPr lang="en-SG" sz="1800" b="1"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0"/>
                  </a:ext>
                </a:extLst>
              </a:tr>
              <a:tr h="554989">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b="0" i="0" u="none" strike="noStrike" dirty="0" err="1">
                          <a:solidFill>
                            <a:srgbClr val="000000"/>
                          </a:solidFill>
                          <a:effectLst/>
                          <a:latin typeface="Calibri" panose="020F0502020204030204" pitchFamily="34" charset="0"/>
                        </a:rPr>
                        <a:t>Analyze</a:t>
                      </a:r>
                      <a:r>
                        <a:rPr lang="en-SG" sz="1800" b="0" i="0" u="none" strike="noStrike" dirty="0">
                          <a:solidFill>
                            <a:srgbClr val="000000"/>
                          </a:solidFill>
                          <a:effectLst/>
                          <a:latin typeface="Calibri" panose="020F0502020204030204" pitchFamily="34" charset="0"/>
                        </a:rPr>
                        <a:t> and suggest choice of Test Methods</a:t>
                      </a:r>
                    </a:p>
                  </a:txBody>
                  <a:tcPr marL="6350" marR="6350" marT="6349" marB="0" anchor="ctr"/>
                </a:tc>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1"/>
                  </a:ext>
                </a:extLst>
              </a:tr>
              <a:tr h="554988">
                <a:tc>
                  <a:txBody>
                    <a:bodyPr/>
                    <a:lstStyle/>
                    <a:p>
                      <a:pPr algn="ctr" fontAlgn="ctr"/>
                      <a:r>
                        <a:rPr lang="en-SG" sz="1800" u="none" strike="noStrike" dirty="0">
                          <a:effectLst/>
                        </a:rPr>
                        <a:t> 2</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kern="1200" dirty="0">
                          <a:solidFill>
                            <a:schemeClr val="dk1"/>
                          </a:solidFill>
                          <a:effectLst/>
                          <a:latin typeface="+mn-lt"/>
                          <a:ea typeface="+mn-ea"/>
                          <a:cs typeface="+mn-cs"/>
                        </a:rPr>
                        <a:t>Schedule the Test Optimally</a:t>
                      </a:r>
                    </a:p>
                  </a:txBody>
                  <a:tcPr marL="6350" marR="6350" marT="6349" marB="0" anchor="ctr"/>
                </a:tc>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2"/>
                  </a:ext>
                </a:extLst>
              </a:tr>
              <a:tr h="554989">
                <a:tc>
                  <a:txBody>
                    <a:bodyPr/>
                    <a:lstStyle/>
                    <a:p>
                      <a:pPr algn="ctr" fontAlgn="ctr"/>
                      <a:r>
                        <a:rPr lang="en-SG" sz="1800" u="none" strike="noStrike" dirty="0">
                          <a:effectLst/>
                        </a:rPr>
                        <a:t> 3</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kern="1200" dirty="0">
                          <a:solidFill>
                            <a:schemeClr val="dk1"/>
                          </a:solidFill>
                          <a:effectLst/>
                          <a:latin typeface="+mn-lt"/>
                          <a:ea typeface="+mn-ea"/>
                          <a:cs typeface="+mn-cs"/>
                        </a:rPr>
                        <a:t>Develop the Phase Test Plan</a:t>
                      </a:r>
                    </a:p>
                  </a:txBody>
                  <a:tcPr marL="6350" marR="6350" marT="6349" marB="0" anchor="ctr"/>
                </a:tc>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3"/>
                  </a:ext>
                </a:extLst>
              </a:tr>
              <a:tr h="554982">
                <a:tc>
                  <a:txBody>
                    <a:bodyPr/>
                    <a:lstStyle/>
                    <a:p>
                      <a:pPr algn="ctr" fontAlgn="ctr"/>
                      <a:r>
                        <a:rPr lang="en-SG" sz="1800" u="none" strike="noStrike" dirty="0">
                          <a:effectLst/>
                        </a:rPr>
                        <a:t> 5</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b="0" i="0" u="none" strike="noStrike" dirty="0">
                          <a:solidFill>
                            <a:srgbClr val="000000"/>
                          </a:solidFill>
                          <a:effectLst/>
                          <a:latin typeface="Calibri" panose="020F0502020204030204" pitchFamily="34" charset="0"/>
                        </a:rPr>
                        <a:t>Develop Test Cases &amp; Scripts</a:t>
                      </a:r>
                    </a:p>
                  </a:txBody>
                  <a:tcPr marL="6350" marR="6350" marT="6349" marB="0" anchor="ctr"/>
                </a:tc>
                <a:tc>
                  <a:txBody>
                    <a:bodyPr/>
                    <a:lstStyle/>
                    <a:p>
                      <a:pPr algn="ctr" fontAlgn="ctr"/>
                      <a:r>
                        <a:rPr lang="en-SG" sz="1800" u="none" strike="noStrike" dirty="0">
                          <a:effectLst/>
                        </a:rPr>
                        <a:t> 2</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5"/>
                  </a:ext>
                </a:extLst>
              </a:tr>
              <a:tr h="620258">
                <a:tc>
                  <a:txBody>
                    <a:bodyPr/>
                    <a:lstStyle/>
                    <a:p>
                      <a:pPr algn="ctr" fontAlgn="ctr"/>
                      <a:r>
                        <a:rPr lang="en-SG" sz="1800" u="none" strike="noStrike" dirty="0">
                          <a:effectLst/>
                        </a:rPr>
                        <a:t> 6</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marR="0" lvl="0" indent="0" algn="l" defTabSz="342900" rtl="0" eaLnBrk="1" fontAlgn="ctr" latinLnBrk="0" hangingPunct="1">
                        <a:lnSpc>
                          <a:spcPct val="100000"/>
                        </a:lnSpc>
                        <a:spcBef>
                          <a:spcPts val="0"/>
                        </a:spcBef>
                        <a:spcAft>
                          <a:spcPts val="0"/>
                        </a:spcAft>
                        <a:buClrTx/>
                        <a:buSzTx/>
                        <a:buFontTx/>
                        <a:buNone/>
                        <a:tabLst/>
                        <a:defRPr/>
                      </a:pPr>
                      <a:r>
                        <a:rPr lang="en-SG" sz="1800" b="0" i="0" u="none" strike="noStrike" dirty="0">
                          <a:solidFill>
                            <a:srgbClr val="000000"/>
                          </a:solidFill>
                          <a:effectLst/>
                          <a:latin typeface="Calibri" panose="020F0502020204030204" pitchFamily="34" charset="0"/>
                        </a:rPr>
                        <a:t>Execute the Tests &amp; Document the results</a:t>
                      </a:r>
                    </a:p>
                  </a:txBody>
                  <a:tcPr marL="6350" marR="6350" marT="6349" marB="0" anchor="ctr"/>
                </a:tc>
                <a:tc>
                  <a:txBody>
                    <a:bodyPr/>
                    <a:lstStyle/>
                    <a:p>
                      <a:pPr algn="ctr" fontAlgn="ctr"/>
                      <a:r>
                        <a:rPr lang="en-SG" sz="1800" u="none" strike="noStrike" dirty="0">
                          <a:effectLst/>
                        </a:rPr>
                        <a:t> 3</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2">
            <a:extLst>
              <a:ext uri="{FF2B5EF4-FFF2-40B4-BE49-F238E27FC236}">
                <a16:creationId xmlns:a16="http://schemas.microsoft.com/office/drawing/2014/main" id="{78D747EB-8894-4B97-89EF-EFFF4A4340CD}"/>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8. Milestone Feedback &amp; Action taken</a:t>
            </a:r>
          </a:p>
        </p:txBody>
      </p:sp>
      <p:graphicFrame>
        <p:nvGraphicFramePr>
          <p:cNvPr id="2" name="Table 1">
            <a:extLst>
              <a:ext uri="{FF2B5EF4-FFF2-40B4-BE49-F238E27FC236}">
                <a16:creationId xmlns:a16="http://schemas.microsoft.com/office/drawing/2014/main" id="{695DAF1B-141E-4E7E-8ED7-73B003EF080C}"/>
              </a:ext>
            </a:extLst>
          </p:cNvPr>
          <p:cNvGraphicFramePr>
            <a:graphicFrameLocks noGrp="1"/>
          </p:cNvGraphicFramePr>
          <p:nvPr/>
        </p:nvGraphicFramePr>
        <p:xfrm>
          <a:off x="179388" y="1196975"/>
          <a:ext cx="8785225" cy="5400672"/>
        </p:xfrm>
        <a:graphic>
          <a:graphicData uri="http://schemas.openxmlformats.org/drawingml/2006/table">
            <a:tbl>
              <a:tblPr firstRow="1" bandRow="1">
                <a:tableStyleId>{5C22544A-7EE6-4342-B048-85BDC9FD1C3A}</a:tableStyleId>
              </a:tblPr>
              <a:tblGrid>
                <a:gridCol w="1296180">
                  <a:extLst>
                    <a:ext uri="{9D8B030D-6E8A-4147-A177-3AD203B41FA5}">
                      <a16:colId xmlns:a16="http://schemas.microsoft.com/office/drawing/2014/main" val="20000"/>
                    </a:ext>
                  </a:extLst>
                </a:gridCol>
                <a:gridCol w="4176583">
                  <a:extLst>
                    <a:ext uri="{9D8B030D-6E8A-4147-A177-3AD203B41FA5}">
                      <a16:colId xmlns:a16="http://schemas.microsoft.com/office/drawing/2014/main" val="20001"/>
                    </a:ext>
                  </a:extLst>
                </a:gridCol>
                <a:gridCol w="3312462">
                  <a:extLst>
                    <a:ext uri="{9D8B030D-6E8A-4147-A177-3AD203B41FA5}">
                      <a16:colId xmlns:a16="http://schemas.microsoft.com/office/drawing/2014/main" val="20002"/>
                    </a:ext>
                  </a:extLst>
                </a:gridCol>
              </a:tblGrid>
              <a:tr h="876113">
                <a:tc>
                  <a:txBody>
                    <a:bodyPr/>
                    <a:lstStyle/>
                    <a:p>
                      <a:pPr algn="ctr" fontAlgn="ctr"/>
                      <a:r>
                        <a:rPr lang="en-SG" sz="1800" u="none" strike="noStrike" dirty="0">
                          <a:effectLst/>
                        </a:rPr>
                        <a:t>Project</a:t>
                      </a:r>
                      <a:r>
                        <a:rPr lang="en-SG" sz="1800" u="none" strike="noStrike" baseline="0" dirty="0">
                          <a:effectLst/>
                        </a:rPr>
                        <a:t> Milestone ID </a:t>
                      </a:r>
                      <a:endParaRPr lang="en-SG"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dirty="0">
                          <a:effectLst/>
                        </a:rPr>
                        <a:t>Milestone Feedback received from</a:t>
                      </a:r>
                      <a:r>
                        <a:rPr lang="en-SG" sz="1800" u="none" strike="noStrike" baseline="0" dirty="0">
                          <a:effectLst/>
                        </a:rPr>
                        <a:t> Tutor / Learning Facilitator</a:t>
                      </a:r>
                      <a:endParaRPr lang="en-SG"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dirty="0">
                          <a:solidFill>
                            <a:schemeClr val="bg1"/>
                          </a:solidFill>
                          <a:effectLst/>
                        </a:rPr>
                        <a:t>Action Taken</a:t>
                      </a:r>
                    </a:p>
                    <a:p>
                      <a:pPr algn="ctr" fontAlgn="ctr"/>
                      <a:r>
                        <a:rPr lang="en-SG" sz="1800" b="1" i="0" u="none" strike="noStrike" dirty="0">
                          <a:solidFill>
                            <a:schemeClr val="bg1"/>
                          </a:solidFill>
                          <a:effectLst/>
                          <a:latin typeface="Calibri" panose="020F0502020204030204" pitchFamily="34" charset="0"/>
                        </a:rPr>
                        <a:t>(Yes / No)</a:t>
                      </a:r>
                    </a:p>
                  </a:txBody>
                  <a:tcPr marL="6350" marR="6350" marT="6350" marB="0" anchor="ctr"/>
                </a:tc>
                <a:extLst>
                  <a:ext uri="{0D108BD9-81ED-4DB2-BD59-A6C34878D82A}">
                    <a16:rowId xmlns:a16="http://schemas.microsoft.com/office/drawing/2014/main" val="10000"/>
                  </a:ext>
                </a:extLst>
              </a:tr>
              <a:tr h="348043">
                <a:tc rowSpan="4">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48043">
                <a:tc rowSpan="4">
                  <a:txBody>
                    <a:bodyPr/>
                    <a:lstStyle/>
                    <a:p>
                      <a:pPr algn="ctr" fontAlgn="ctr"/>
                      <a:r>
                        <a:rPr lang="en-SG" sz="1800" u="none" strike="noStrike" dirty="0">
                          <a:effectLst/>
                        </a:rPr>
                        <a:t>2</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5"/>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6"/>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7"/>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8"/>
                  </a:ext>
                </a:extLst>
              </a:tr>
              <a:tr h="348043">
                <a:tc rowSpan="5">
                  <a:txBody>
                    <a:bodyPr/>
                    <a:lstStyle/>
                    <a:p>
                      <a:pPr algn="ctr" fontAlgn="ctr"/>
                      <a:r>
                        <a:rPr lang="en-SG" sz="1800" u="none" strike="noStrike" dirty="0">
                          <a:effectLst/>
                        </a:rPr>
                        <a:t>3</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9"/>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0"/>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1"/>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2"/>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1330A95-86EE-47DB-8BBC-7419D9A96BC5}"/>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6147" name="TextBox 3">
            <a:extLst>
              <a:ext uri="{FF2B5EF4-FFF2-40B4-BE49-F238E27FC236}">
                <a16:creationId xmlns:a16="http://schemas.microsoft.com/office/drawing/2014/main" id="{B4E8A053-B954-469B-BAA0-0BAD6B4DEE81}"/>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Document History</a:t>
            </a:r>
          </a:p>
        </p:txBody>
      </p:sp>
      <p:graphicFrame>
        <p:nvGraphicFramePr>
          <p:cNvPr id="5" name="Table 4">
            <a:extLst>
              <a:ext uri="{FF2B5EF4-FFF2-40B4-BE49-F238E27FC236}">
                <a16:creationId xmlns:a16="http://schemas.microsoft.com/office/drawing/2014/main" id="{5BE3DCB5-EF6A-445F-AB68-3317A281A7A1}"/>
              </a:ext>
            </a:extLst>
          </p:cNvPr>
          <p:cNvGraphicFramePr>
            <a:graphicFrameLocks noGrp="1"/>
          </p:cNvGraphicFramePr>
          <p:nvPr>
            <p:extLst>
              <p:ext uri="{D42A27DB-BD31-4B8C-83A1-F6EECF244321}">
                <p14:modId xmlns:p14="http://schemas.microsoft.com/office/powerpoint/2010/main" val="4056537942"/>
              </p:ext>
            </p:extLst>
          </p:nvPr>
        </p:nvGraphicFramePr>
        <p:xfrm>
          <a:off x="166688" y="1160463"/>
          <a:ext cx="8640762" cy="2184401"/>
        </p:xfrm>
        <a:graphic>
          <a:graphicData uri="http://schemas.openxmlformats.org/drawingml/2006/table">
            <a:tbl>
              <a:tblPr firstRow="1" bandRow="1">
                <a:tableStyleId>{5C22544A-7EE6-4342-B048-85BDC9FD1C3A}</a:tableStyleId>
              </a:tblPr>
              <a:tblGrid>
                <a:gridCol w="1036891">
                  <a:extLst>
                    <a:ext uri="{9D8B030D-6E8A-4147-A177-3AD203B41FA5}">
                      <a16:colId xmlns:a16="http://schemas.microsoft.com/office/drawing/2014/main" val="20000"/>
                    </a:ext>
                  </a:extLst>
                </a:gridCol>
                <a:gridCol w="2160191">
                  <a:extLst>
                    <a:ext uri="{9D8B030D-6E8A-4147-A177-3AD203B41FA5}">
                      <a16:colId xmlns:a16="http://schemas.microsoft.com/office/drawing/2014/main" val="20001"/>
                    </a:ext>
                  </a:extLst>
                </a:gridCol>
                <a:gridCol w="3197082">
                  <a:extLst>
                    <a:ext uri="{9D8B030D-6E8A-4147-A177-3AD203B41FA5}">
                      <a16:colId xmlns:a16="http://schemas.microsoft.com/office/drawing/2014/main" val="20002"/>
                    </a:ext>
                  </a:extLst>
                </a:gridCol>
                <a:gridCol w="2246598">
                  <a:extLst>
                    <a:ext uri="{9D8B030D-6E8A-4147-A177-3AD203B41FA5}">
                      <a16:colId xmlns:a16="http://schemas.microsoft.com/office/drawing/2014/main" val="20003"/>
                    </a:ext>
                  </a:extLst>
                </a:gridCol>
              </a:tblGrid>
              <a:tr h="970845">
                <a:tc>
                  <a:txBody>
                    <a:bodyPr/>
                    <a:lstStyle/>
                    <a:p>
                      <a:pPr marL="0" marR="0" algn="ctr">
                        <a:spcBef>
                          <a:spcPts val="0"/>
                        </a:spcBef>
                        <a:spcAft>
                          <a:spcPts val="0"/>
                        </a:spcAft>
                      </a:pPr>
                      <a:r>
                        <a:rPr lang="en-US" sz="1600" dirty="0">
                          <a:effectLst/>
                        </a:rPr>
                        <a:t>Version Number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Effective Date of release</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Summary of Included Changes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Author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606778">
                <a:tc>
                  <a:txBody>
                    <a:bodyPr/>
                    <a:lstStyle/>
                    <a:p>
                      <a:pPr marL="57150" marR="0" algn="ctr">
                        <a:spcBef>
                          <a:spcPts val="0"/>
                        </a:spcBef>
                        <a:spcAft>
                          <a:spcPts val="0"/>
                        </a:spcAft>
                      </a:pPr>
                      <a:r>
                        <a:rPr lang="en-US" sz="1600" dirty="0">
                          <a:effectLst/>
                        </a:rPr>
                        <a:t>1</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r>
                        <a:rPr lang="en-US" sz="1600" dirty="0">
                          <a:effectLst/>
                        </a:rPr>
                        <a:t>4</a:t>
                      </a:r>
                      <a:r>
                        <a:rPr lang="en-US" sz="1600" baseline="30000" dirty="0">
                          <a:effectLst/>
                        </a:rPr>
                        <a:t>th</a:t>
                      </a:r>
                      <a:r>
                        <a:rPr lang="en-US" sz="1600" dirty="0">
                          <a:effectLst/>
                        </a:rPr>
                        <a:t> March 2016</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r>
                        <a:rPr lang="en-US" sz="1600" dirty="0">
                          <a:effectLst/>
                        </a:rPr>
                        <a:t>First Edition</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r>
                        <a:rPr lang="en-US" sz="1600" dirty="0">
                          <a:effectLst/>
                        </a:rPr>
                        <a:t>Satya CVS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606778">
                <a:tc>
                  <a:txBody>
                    <a:bodyPr/>
                    <a:lstStyle/>
                    <a:p>
                      <a:pPr marL="57150" marR="0" algn="ctr">
                        <a:spcBef>
                          <a:spcPts val="0"/>
                        </a:spcBef>
                        <a:spcAft>
                          <a:spcPts val="0"/>
                        </a:spcAft>
                      </a:pPr>
                      <a:r>
                        <a:rPr lang="en-US" sz="1600" dirty="0">
                          <a:solidFill>
                            <a:srgbClr val="000000"/>
                          </a:solidFill>
                          <a:effectLst/>
                          <a:latin typeface="Cambria" panose="02040503050406030204" pitchFamily="18" charset="0"/>
                          <a:ea typeface="ヒラギノ角ゴ Pro W3"/>
                          <a:cs typeface="Times New Roman" panose="02020603050405020304" pitchFamily="18" charset="0"/>
                        </a:rPr>
                        <a:t>2</a:t>
                      </a:r>
                    </a:p>
                  </a:txBody>
                  <a:tcPr marL="0" marR="0" marT="0" marB="0" anchor="ctr"/>
                </a:tc>
                <a:tc>
                  <a:txBody>
                    <a:bodyPr/>
                    <a:lstStyle/>
                    <a:p>
                      <a:pPr marL="145415" marR="0">
                        <a:spcBef>
                          <a:spcPts val="0"/>
                        </a:spcBef>
                        <a:spcAft>
                          <a:spcPts val="0"/>
                        </a:spcAft>
                      </a:pPr>
                      <a:r>
                        <a:rPr lang="en-US" sz="1600" dirty="0">
                          <a:solidFill>
                            <a:srgbClr val="000000"/>
                          </a:solidFill>
                          <a:effectLst/>
                          <a:latin typeface="Cambria" panose="02040503050406030204" pitchFamily="18" charset="0"/>
                          <a:ea typeface="ヒラギノ角ゴ Pro W3"/>
                          <a:cs typeface="Times New Roman" panose="02020603050405020304" pitchFamily="18" charset="0"/>
                        </a:rPr>
                        <a:t>23</a:t>
                      </a:r>
                      <a:r>
                        <a:rPr lang="en-US" sz="1600" baseline="30000" dirty="0">
                          <a:solidFill>
                            <a:srgbClr val="000000"/>
                          </a:solidFill>
                          <a:effectLst/>
                          <a:latin typeface="Cambria" panose="02040503050406030204" pitchFamily="18" charset="0"/>
                          <a:ea typeface="ヒラギノ角ゴ Pro W3"/>
                          <a:cs typeface="Times New Roman" panose="02020603050405020304" pitchFamily="18" charset="0"/>
                        </a:rPr>
                        <a:t>rd</a:t>
                      </a:r>
                      <a:r>
                        <a:rPr lang="en-US" sz="1600" dirty="0">
                          <a:solidFill>
                            <a:srgbClr val="000000"/>
                          </a:solidFill>
                          <a:effectLst/>
                          <a:latin typeface="Cambria" panose="02040503050406030204" pitchFamily="18" charset="0"/>
                          <a:ea typeface="ヒラギノ角ゴ Pro W3"/>
                          <a:cs typeface="Times New Roman" panose="02020603050405020304" pitchFamily="18" charset="0"/>
                        </a:rPr>
                        <a:t> Jul 2018</a:t>
                      </a:r>
                    </a:p>
                  </a:txBody>
                  <a:tcPr marL="0" marR="0" marT="0" marB="0" anchor="ctr"/>
                </a:tc>
                <a:tc>
                  <a:txBody>
                    <a:bodyPr/>
                    <a:lstStyle/>
                    <a:p>
                      <a:pPr marL="141605" marR="0">
                        <a:spcBef>
                          <a:spcPts val="0"/>
                        </a:spcBef>
                        <a:spcAft>
                          <a:spcPts val="0"/>
                        </a:spcAft>
                      </a:pPr>
                      <a:r>
                        <a:rPr lang="en-US" sz="1600" dirty="0">
                          <a:solidFill>
                            <a:srgbClr val="000000"/>
                          </a:solidFill>
                          <a:effectLst/>
                          <a:latin typeface="Cambria" panose="02040503050406030204" pitchFamily="18" charset="0"/>
                          <a:ea typeface="ヒラギノ角ゴ Pro W3"/>
                          <a:cs typeface="Times New Roman" panose="02020603050405020304" pitchFamily="18" charset="0"/>
                        </a:rPr>
                        <a:t>Changed for Module 6</a:t>
                      </a:r>
                    </a:p>
                  </a:txBody>
                  <a:tcPr marL="0" marR="0" marT="0" marB="0" anchor="ctr"/>
                </a:tc>
                <a:tc>
                  <a:txBody>
                    <a:bodyPr/>
                    <a:lstStyle/>
                    <a:p>
                      <a:pPr marL="106045" marR="0">
                        <a:spcBef>
                          <a:spcPts val="0"/>
                        </a:spcBef>
                        <a:spcAft>
                          <a:spcPts val="0"/>
                        </a:spcAft>
                      </a:pPr>
                      <a:r>
                        <a:rPr lang="en-US" sz="1600" dirty="0">
                          <a:solidFill>
                            <a:srgbClr val="000000"/>
                          </a:solidFill>
                          <a:effectLst/>
                          <a:latin typeface="Cambria" panose="02040503050406030204" pitchFamily="18" charset="0"/>
                          <a:ea typeface="ヒラギノ角ゴ Pro W3"/>
                          <a:cs typeface="Times New Roman" panose="02020603050405020304" pitchFamily="18" charset="0"/>
                        </a:rPr>
                        <a:t>Shrinivas K R</a:t>
                      </a:r>
                    </a:p>
                  </a:txBody>
                  <a:tcPr marL="0" marR="0" marT="0" marB="0" anchor="ctr"/>
                </a:tc>
                <a:extLst>
                  <a:ext uri="{0D108BD9-81ED-4DB2-BD59-A6C34878D82A}">
                    <a16:rowId xmlns:a16="http://schemas.microsoft.com/office/drawing/2014/main" val="38420957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65004193-7EE2-49D6-8F90-C90ADA1BAE96}"/>
              </a:ext>
            </a:extLst>
          </p:cNvPr>
          <p:cNvSpPr>
            <a:spLocks noGrp="1" noChangeArrowheads="1"/>
          </p:cNvSpPr>
          <p:nvPr>
            <p:ph type="title"/>
          </p:nvPr>
        </p:nvSpPr>
        <p:spPr>
          <a:xfrm>
            <a:off x="179388" y="404813"/>
            <a:ext cx="76327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600" b="0" dirty="0">
                <a:solidFill>
                  <a:srgbClr val="FFFFFF"/>
                </a:solidFill>
                <a:latin typeface="Arial" panose="020B0604020202020204" pitchFamily="34" charset="0"/>
                <a:ea typeface="ヒラギノ角ゴ Pro W3" charset="-128"/>
                <a:cs typeface="Arial" panose="020B0604020202020204" pitchFamily="34" charset="0"/>
              </a:rPr>
              <a:t>9. Modifications Made based On Feedback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2">
            <a:extLst>
              <a:ext uri="{FF2B5EF4-FFF2-40B4-BE49-F238E27FC236}">
                <a16:creationId xmlns:a16="http://schemas.microsoft.com/office/drawing/2014/main" id="{4ECD1B85-4448-479B-B488-9F907A733850}"/>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sp>
        <p:nvSpPr>
          <p:cNvPr id="5" name="Rectangle 4">
            <a:extLst>
              <a:ext uri="{FF2B5EF4-FFF2-40B4-BE49-F238E27FC236}">
                <a16:creationId xmlns:a16="http://schemas.microsoft.com/office/drawing/2014/main" id="{22D17C6E-3CFD-45D3-8588-0EFA389BBE57}"/>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4" name="Picture 3">
            <a:extLst>
              <a:ext uri="{FF2B5EF4-FFF2-40B4-BE49-F238E27FC236}">
                <a16:creationId xmlns:a16="http://schemas.microsoft.com/office/drawing/2014/main" id="{278B6CA2-780B-439D-9852-EF387CC5E0DD}"/>
              </a:ext>
            </a:extLst>
          </p:cNvPr>
          <p:cNvPicPr>
            <a:picLocks noChangeAspect="1"/>
          </p:cNvPicPr>
          <p:nvPr/>
        </p:nvPicPr>
        <p:blipFill>
          <a:blip r:embed="rId3"/>
          <a:stretch>
            <a:fillRect/>
          </a:stretch>
        </p:blipFill>
        <p:spPr>
          <a:xfrm>
            <a:off x="1673932" y="2348880"/>
            <a:ext cx="5796136" cy="304282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227105-ECC0-4039-834F-F328AF0676D0}"/>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sp>
        <p:nvSpPr>
          <p:cNvPr id="4" name="Rectangle 3">
            <a:extLst>
              <a:ext uri="{FF2B5EF4-FFF2-40B4-BE49-F238E27FC236}">
                <a16:creationId xmlns:a16="http://schemas.microsoft.com/office/drawing/2014/main" id="{86263C91-03C5-4B8F-A362-5E646537DC4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5" name="Picture 4">
            <a:extLst>
              <a:ext uri="{FF2B5EF4-FFF2-40B4-BE49-F238E27FC236}">
                <a16:creationId xmlns:a16="http://schemas.microsoft.com/office/drawing/2014/main" id="{140A160B-1DB1-49C7-95EF-C100E8F71D31}"/>
              </a:ext>
            </a:extLst>
          </p:cNvPr>
          <p:cNvPicPr>
            <a:picLocks noChangeAspect="1"/>
          </p:cNvPicPr>
          <p:nvPr/>
        </p:nvPicPr>
        <p:blipFill>
          <a:blip r:embed="rId2"/>
          <a:stretch>
            <a:fillRect/>
          </a:stretch>
        </p:blipFill>
        <p:spPr>
          <a:xfrm>
            <a:off x="755576" y="2204864"/>
            <a:ext cx="2694450" cy="2636912"/>
          </a:xfrm>
          <a:prstGeom prst="rect">
            <a:avLst/>
          </a:prstGeom>
        </p:spPr>
      </p:pic>
      <p:pic>
        <p:nvPicPr>
          <p:cNvPr id="8" name="Picture 7">
            <a:extLst>
              <a:ext uri="{FF2B5EF4-FFF2-40B4-BE49-F238E27FC236}">
                <a16:creationId xmlns:a16="http://schemas.microsoft.com/office/drawing/2014/main" id="{FFC6333D-2234-42C2-9638-9711D6E99915}"/>
              </a:ext>
            </a:extLst>
          </p:cNvPr>
          <p:cNvPicPr>
            <a:picLocks noChangeAspect="1"/>
          </p:cNvPicPr>
          <p:nvPr/>
        </p:nvPicPr>
        <p:blipFill>
          <a:blip r:embed="rId3"/>
          <a:stretch>
            <a:fillRect/>
          </a:stretch>
        </p:blipFill>
        <p:spPr>
          <a:xfrm>
            <a:off x="5292080" y="1912113"/>
            <a:ext cx="2467739" cy="3717032"/>
          </a:xfrm>
          <a:prstGeom prst="rect">
            <a:avLst/>
          </a:prstGeom>
        </p:spPr>
      </p:pic>
    </p:spTree>
    <p:extLst>
      <p:ext uri="{BB962C8B-B14F-4D97-AF65-F5344CB8AC3E}">
        <p14:creationId xmlns:p14="http://schemas.microsoft.com/office/powerpoint/2010/main" val="1254249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2">
            <a:extLst>
              <a:ext uri="{FF2B5EF4-FFF2-40B4-BE49-F238E27FC236}">
                <a16:creationId xmlns:a16="http://schemas.microsoft.com/office/drawing/2014/main" id="{D3AB802A-056F-444A-9970-2144C03AB1E2}"/>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11. Proposed Improvements</a:t>
            </a:r>
          </a:p>
        </p:txBody>
      </p:sp>
      <p:sp>
        <p:nvSpPr>
          <p:cNvPr id="5" name="Rectangle 4">
            <a:extLst>
              <a:ext uri="{FF2B5EF4-FFF2-40B4-BE49-F238E27FC236}">
                <a16:creationId xmlns:a16="http://schemas.microsoft.com/office/drawing/2014/main" id="{B9D0CD53-A092-414F-B89B-CA1AE9D05931}"/>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800" b="1" dirty="0">
                <a:solidFill>
                  <a:schemeClr val="tx1"/>
                </a:solidFill>
              </a:rPr>
              <a:t>List of Improvements</a:t>
            </a:r>
          </a:p>
          <a:p>
            <a:pPr marL="742950" lvl="1" indent="-285750">
              <a:buFont typeface="Wingdings" panose="05000000000000000000" pitchFamily="2" charset="2"/>
              <a:buChar char="§"/>
              <a:defRPr/>
            </a:pPr>
            <a:r>
              <a:rPr lang="id-ID" sz="2400" dirty="0">
                <a:solidFill>
                  <a:schemeClr val="tx1"/>
                </a:solidFill>
              </a:rPr>
              <a:t>Make a More interactive Interface</a:t>
            </a:r>
            <a:endParaRPr lang="en-SG" sz="2400" dirty="0">
              <a:solidFill>
                <a:schemeClr val="tx1"/>
              </a:solidFill>
            </a:endParaRPr>
          </a:p>
          <a:p>
            <a:pPr marL="742950" lvl="1" indent="-285750">
              <a:buFont typeface="Wingdings" panose="05000000000000000000" pitchFamily="2" charset="2"/>
              <a:buChar char="§"/>
              <a:defRPr/>
            </a:pPr>
            <a:r>
              <a:rPr lang="id-ID" sz="2400" dirty="0">
                <a:solidFill>
                  <a:schemeClr val="tx1"/>
                </a:solidFill>
              </a:rPr>
              <a:t>Refresh the Design</a:t>
            </a:r>
            <a:endParaRPr lang="en-SG" sz="2400" dirty="0">
              <a:solidFill>
                <a:schemeClr val="tx1"/>
              </a:solidFill>
            </a:endParaRPr>
          </a:p>
          <a:p>
            <a:pPr marL="742950" lvl="1" indent="-285750">
              <a:buFont typeface="Wingdings" panose="05000000000000000000" pitchFamily="2" charset="2"/>
              <a:buChar char="§"/>
              <a:defRPr/>
            </a:pPr>
            <a:r>
              <a:rPr lang="id-ID" sz="2400" dirty="0">
                <a:solidFill>
                  <a:schemeClr val="tx1"/>
                </a:solidFill>
              </a:rPr>
              <a:t>Make Posts and Apply Job similar on LinkedIn</a:t>
            </a:r>
            <a:endParaRPr lang="en-SG" sz="2800" b="1" dirty="0">
              <a:solidFill>
                <a:schemeClr val="tx1"/>
              </a:solidFill>
            </a:endParaRPr>
          </a:p>
          <a:p>
            <a:pPr marL="742950" lvl="1" indent="-285750">
              <a:buFont typeface="Wingdings" panose="05000000000000000000" pitchFamily="2" charset="2"/>
              <a:buChar char="§"/>
              <a:defRPr/>
            </a:pPr>
            <a:r>
              <a:rPr lang="id-ID" sz="2400" dirty="0">
                <a:solidFill>
                  <a:schemeClr val="tx1"/>
                </a:solidFill>
              </a:rPr>
              <a:t>Add Messages Features</a:t>
            </a:r>
            <a:endParaRPr lang="en-SG" sz="2400" dirty="0">
              <a:solidFill>
                <a:schemeClr val="tx1"/>
              </a:solidFill>
            </a:endParaRPr>
          </a:p>
          <a:p>
            <a:pPr marL="742950" lvl="1" indent="-285750">
              <a:buFont typeface="Wingdings" panose="05000000000000000000" pitchFamily="2" charset="2"/>
              <a:buChar char="§"/>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Contents</a:t>
            </a:r>
          </a:p>
        </p:txBody>
      </p:sp>
      <p:graphicFrame>
        <p:nvGraphicFramePr>
          <p:cNvPr id="2" name="Table 1">
            <a:extLst>
              <a:ext uri="{FF2B5EF4-FFF2-40B4-BE49-F238E27FC236}">
                <a16:creationId xmlns:a16="http://schemas.microsoft.com/office/drawing/2014/main" id="{6F2896E3-39EB-4ECA-AD65-AB059FA4FCC5}"/>
              </a:ext>
            </a:extLst>
          </p:cNvPr>
          <p:cNvGraphicFramePr>
            <a:graphicFrameLocks noGrp="1"/>
          </p:cNvGraphicFramePr>
          <p:nvPr>
            <p:extLst>
              <p:ext uri="{D42A27DB-BD31-4B8C-83A1-F6EECF244321}">
                <p14:modId xmlns:p14="http://schemas.microsoft.com/office/powerpoint/2010/main" val="2995819871"/>
              </p:ext>
            </p:extLst>
          </p:nvPr>
        </p:nvGraphicFramePr>
        <p:xfrm>
          <a:off x="179388" y="1101725"/>
          <a:ext cx="8705850" cy="4023360"/>
        </p:xfrm>
        <a:graphic>
          <a:graphicData uri="http://schemas.openxmlformats.org/drawingml/2006/table">
            <a:tbl>
              <a:tblPr firstRow="1" bandRow="1">
                <a:tableStyleId>{5C22544A-7EE6-4342-B048-85BDC9FD1C3A}</a:tableStyleId>
              </a:tblPr>
              <a:tblGrid>
                <a:gridCol w="1212227">
                  <a:extLst>
                    <a:ext uri="{9D8B030D-6E8A-4147-A177-3AD203B41FA5}">
                      <a16:colId xmlns:a16="http://schemas.microsoft.com/office/drawing/2014/main" val="2834307532"/>
                    </a:ext>
                  </a:extLst>
                </a:gridCol>
                <a:gridCol w="7493623">
                  <a:extLst>
                    <a:ext uri="{9D8B030D-6E8A-4147-A177-3AD203B41FA5}">
                      <a16:colId xmlns:a16="http://schemas.microsoft.com/office/drawing/2014/main" val="4186691054"/>
                    </a:ext>
                  </a:extLst>
                </a:gridCol>
              </a:tblGrid>
              <a:tr h="335280">
                <a:tc>
                  <a:txBody>
                    <a:bodyPr/>
                    <a:lstStyle/>
                    <a:p>
                      <a:pPr algn="ctr"/>
                      <a:r>
                        <a:rPr lang="en-SG" sz="1600" dirty="0"/>
                        <a:t>S. No.</a:t>
                      </a:r>
                    </a:p>
                  </a:txBody>
                  <a:tcPr marL="91436" marR="91436" marT="45709" marB="45709" anchor="ctr"/>
                </a:tc>
                <a:tc>
                  <a:txBody>
                    <a:bodyPr/>
                    <a:lstStyle/>
                    <a:p>
                      <a:pPr algn="ctr"/>
                      <a:r>
                        <a:rPr lang="en-SG" sz="1600" dirty="0"/>
                        <a:t>Description</a:t>
                      </a:r>
                    </a:p>
                  </a:txBody>
                  <a:tcPr marL="91436" marR="91436" marT="45709" marB="45709" anchor="ctr"/>
                </a:tc>
                <a:extLst>
                  <a:ext uri="{0D108BD9-81ED-4DB2-BD59-A6C34878D82A}">
                    <a16:rowId xmlns:a16="http://schemas.microsoft.com/office/drawing/2014/main" val="1698723346"/>
                  </a:ext>
                </a:extLst>
              </a:tr>
              <a:tr h="335280">
                <a:tc>
                  <a:txBody>
                    <a:bodyPr/>
                    <a:lstStyle/>
                    <a:p>
                      <a:pPr algn="ctr"/>
                      <a:r>
                        <a:rPr lang="en-SG" sz="1600" dirty="0"/>
                        <a:t>01</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Different Types of Testing</a:t>
                      </a:r>
                    </a:p>
                  </a:txBody>
                  <a:tcPr marL="6350" marR="6350" marT="6351" marB="0" anchor="b"/>
                </a:tc>
                <a:extLst>
                  <a:ext uri="{0D108BD9-81ED-4DB2-BD59-A6C34878D82A}">
                    <a16:rowId xmlns:a16="http://schemas.microsoft.com/office/drawing/2014/main" val="3383460755"/>
                  </a:ext>
                </a:extLst>
              </a:tr>
              <a:tr h="335280">
                <a:tc>
                  <a:txBody>
                    <a:bodyPr/>
                    <a:lstStyle/>
                    <a:p>
                      <a:pPr algn="ctr"/>
                      <a:r>
                        <a:rPr lang="en-SG" sz="1600" dirty="0"/>
                        <a:t>02</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How Different Testing Helps</a:t>
                      </a:r>
                    </a:p>
                  </a:txBody>
                  <a:tcPr marL="6350" marR="6350" marT="6351" marB="0" anchor="b"/>
                </a:tc>
                <a:extLst>
                  <a:ext uri="{0D108BD9-81ED-4DB2-BD59-A6C34878D82A}">
                    <a16:rowId xmlns:a16="http://schemas.microsoft.com/office/drawing/2014/main" val="502453963"/>
                  </a:ext>
                </a:extLst>
              </a:tr>
              <a:tr h="335280">
                <a:tc>
                  <a:txBody>
                    <a:bodyPr/>
                    <a:lstStyle/>
                    <a:p>
                      <a:pPr algn="ctr"/>
                      <a:r>
                        <a:rPr lang="en-SG" sz="1600" dirty="0"/>
                        <a:t>03</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Tests Selected</a:t>
                      </a:r>
                    </a:p>
                  </a:txBody>
                  <a:tcPr marL="6350" marR="6350" marT="6351" marB="0" anchor="b"/>
                </a:tc>
                <a:extLst>
                  <a:ext uri="{0D108BD9-81ED-4DB2-BD59-A6C34878D82A}">
                    <a16:rowId xmlns:a16="http://schemas.microsoft.com/office/drawing/2014/main" val="3888214698"/>
                  </a:ext>
                </a:extLst>
              </a:tr>
              <a:tr h="335280">
                <a:tc>
                  <a:txBody>
                    <a:bodyPr/>
                    <a:lstStyle/>
                    <a:p>
                      <a:pPr algn="ctr"/>
                      <a:r>
                        <a:rPr lang="en-SG" sz="1600" dirty="0"/>
                        <a:t>04</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Test Schedule</a:t>
                      </a:r>
                    </a:p>
                  </a:txBody>
                  <a:tcPr marL="6350" marR="6350" marT="6351" marB="0" anchor="b"/>
                </a:tc>
                <a:extLst>
                  <a:ext uri="{0D108BD9-81ED-4DB2-BD59-A6C34878D82A}">
                    <a16:rowId xmlns:a16="http://schemas.microsoft.com/office/drawing/2014/main" val="3493275254"/>
                  </a:ext>
                </a:extLst>
              </a:tr>
              <a:tr h="335280">
                <a:tc>
                  <a:txBody>
                    <a:bodyPr/>
                    <a:lstStyle/>
                    <a:p>
                      <a:pPr algn="ctr"/>
                      <a:r>
                        <a:rPr lang="en-SG" sz="1600" dirty="0"/>
                        <a:t>05</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Test Results</a:t>
                      </a:r>
                    </a:p>
                  </a:txBody>
                  <a:tcPr marL="6350" marR="6350" marT="6351" marB="0" anchor="b"/>
                </a:tc>
                <a:extLst>
                  <a:ext uri="{0D108BD9-81ED-4DB2-BD59-A6C34878D82A}">
                    <a16:rowId xmlns:a16="http://schemas.microsoft.com/office/drawing/2014/main" val="1429497512"/>
                  </a:ext>
                </a:extLst>
              </a:tr>
              <a:tr h="335280">
                <a:tc>
                  <a:txBody>
                    <a:bodyPr/>
                    <a:lstStyle/>
                    <a:p>
                      <a:pPr algn="ctr"/>
                      <a:r>
                        <a:rPr lang="en-SG" sz="1600" dirty="0"/>
                        <a:t>06</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Testing Tools</a:t>
                      </a:r>
                    </a:p>
                  </a:txBody>
                  <a:tcPr marL="6350" marR="6350" marT="6351" marB="0" anchor="b"/>
                </a:tc>
                <a:extLst>
                  <a:ext uri="{0D108BD9-81ED-4DB2-BD59-A6C34878D82A}">
                    <a16:rowId xmlns:a16="http://schemas.microsoft.com/office/drawing/2014/main" val="1257684296"/>
                  </a:ext>
                </a:extLst>
              </a:tr>
              <a:tr h="335280">
                <a:tc>
                  <a:txBody>
                    <a:bodyPr/>
                    <a:lstStyle/>
                    <a:p>
                      <a:pPr algn="ctr"/>
                      <a:r>
                        <a:rPr lang="en-SG" sz="1600" dirty="0"/>
                        <a:t>07</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Project Milestone &amp; Tasks</a:t>
                      </a:r>
                    </a:p>
                  </a:txBody>
                  <a:tcPr marL="6350" marR="6350" marT="6351" marB="0" anchor="b"/>
                </a:tc>
                <a:extLst>
                  <a:ext uri="{0D108BD9-81ED-4DB2-BD59-A6C34878D82A}">
                    <a16:rowId xmlns:a16="http://schemas.microsoft.com/office/drawing/2014/main" val="1297185499"/>
                  </a:ext>
                </a:extLst>
              </a:tr>
              <a:tr h="335280">
                <a:tc>
                  <a:txBody>
                    <a:bodyPr/>
                    <a:lstStyle/>
                    <a:p>
                      <a:pPr algn="ctr"/>
                      <a:r>
                        <a:rPr lang="en-SG" sz="1600" dirty="0"/>
                        <a:t>08</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Milestone Feedback &amp; Action Taken</a:t>
                      </a:r>
                    </a:p>
                  </a:txBody>
                  <a:tcPr marL="6350" marR="6350" marT="6351" marB="0" anchor="b"/>
                </a:tc>
                <a:extLst>
                  <a:ext uri="{0D108BD9-81ED-4DB2-BD59-A6C34878D82A}">
                    <a16:rowId xmlns:a16="http://schemas.microsoft.com/office/drawing/2014/main" val="3134097065"/>
                  </a:ext>
                </a:extLst>
              </a:tr>
              <a:tr h="335280">
                <a:tc>
                  <a:txBody>
                    <a:bodyPr/>
                    <a:lstStyle/>
                    <a:p>
                      <a:pPr algn="ctr"/>
                      <a:r>
                        <a:rPr lang="en-SG" sz="1600" dirty="0"/>
                        <a:t>09</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Modifications Made Based on Feedback</a:t>
                      </a:r>
                    </a:p>
                  </a:txBody>
                  <a:tcPr marL="6350" marR="6350" marT="6351" marB="0" anchor="b"/>
                </a:tc>
                <a:extLst>
                  <a:ext uri="{0D108BD9-81ED-4DB2-BD59-A6C34878D82A}">
                    <a16:rowId xmlns:a16="http://schemas.microsoft.com/office/drawing/2014/main" val="1182630671"/>
                  </a:ext>
                </a:extLst>
              </a:tr>
              <a:tr h="335280">
                <a:tc>
                  <a:txBody>
                    <a:bodyPr/>
                    <a:lstStyle/>
                    <a:p>
                      <a:pPr algn="ctr"/>
                      <a:r>
                        <a:rPr lang="en-SG" sz="1600" dirty="0"/>
                        <a:t>10</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Project Results</a:t>
                      </a:r>
                    </a:p>
                  </a:txBody>
                  <a:tcPr marL="6350" marR="6350" marT="6351" marB="0" anchor="b"/>
                </a:tc>
                <a:extLst>
                  <a:ext uri="{0D108BD9-81ED-4DB2-BD59-A6C34878D82A}">
                    <a16:rowId xmlns:a16="http://schemas.microsoft.com/office/drawing/2014/main" val="1801439304"/>
                  </a:ext>
                </a:extLst>
              </a:tr>
              <a:tr h="335280">
                <a:tc>
                  <a:txBody>
                    <a:bodyPr/>
                    <a:lstStyle/>
                    <a:p>
                      <a:pPr algn="ctr"/>
                      <a:r>
                        <a:rPr lang="en-SG" sz="1600" dirty="0"/>
                        <a:t>11</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Proposed Improvements</a:t>
                      </a:r>
                    </a:p>
                  </a:txBody>
                  <a:tcPr marL="6350" marR="6350" marT="6351" marB="0" anchor="b"/>
                </a:tc>
                <a:extLst>
                  <a:ext uri="{0D108BD9-81ED-4DB2-BD59-A6C34878D82A}">
                    <a16:rowId xmlns:a16="http://schemas.microsoft.com/office/drawing/2014/main" val="383569073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2">
            <a:extLst>
              <a:ext uri="{FF2B5EF4-FFF2-40B4-BE49-F238E27FC236}">
                <a16:creationId xmlns:a16="http://schemas.microsoft.com/office/drawing/2014/main" id="{792C8CC4-A556-4608-8FB1-142A09AD08E4}"/>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Different Types of Testing</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dirty="0">
                <a:solidFill>
                  <a:schemeClr val="tx1"/>
                </a:solidFill>
              </a:rPr>
              <a:t>List types of Testing</a:t>
            </a:r>
          </a:p>
          <a:p>
            <a:pPr marL="742950" lvl="1" indent="-285750">
              <a:spcBef>
                <a:spcPts val="600"/>
              </a:spcBef>
              <a:spcAft>
                <a:spcPts val="600"/>
              </a:spcAft>
              <a:buFont typeface="Calibri" panose="020F0502020204030204" pitchFamily="34" charset="0"/>
              <a:buChar char="‒"/>
              <a:defRPr/>
            </a:pPr>
            <a:r>
              <a:rPr lang="id-ID" dirty="0">
                <a:solidFill>
                  <a:schemeClr val="tx1"/>
                </a:solidFill>
              </a:rPr>
              <a:t>Functional Testing</a:t>
            </a:r>
          </a:p>
          <a:p>
            <a:pPr marL="1200150" lvl="2" indent="-285750">
              <a:spcBef>
                <a:spcPts val="600"/>
              </a:spcBef>
              <a:spcAft>
                <a:spcPts val="600"/>
              </a:spcAft>
              <a:buFont typeface="Calibri" panose="020F0502020204030204" pitchFamily="34" charset="0"/>
              <a:buChar char="‒"/>
              <a:defRPr/>
            </a:pPr>
            <a:r>
              <a:rPr lang="id-ID" dirty="0">
                <a:solidFill>
                  <a:schemeClr val="tx1"/>
                </a:solidFill>
              </a:rPr>
              <a:t>User Acceptance Testing</a:t>
            </a:r>
          </a:p>
          <a:p>
            <a:pPr marL="1200150" lvl="2" indent="-285750">
              <a:spcBef>
                <a:spcPts val="600"/>
              </a:spcBef>
              <a:spcAft>
                <a:spcPts val="600"/>
              </a:spcAft>
              <a:buFont typeface="Calibri" panose="020F0502020204030204" pitchFamily="34" charset="0"/>
              <a:buChar char="‒"/>
              <a:defRPr/>
            </a:pPr>
            <a:r>
              <a:rPr lang="id-ID" dirty="0">
                <a:solidFill>
                  <a:schemeClr val="tx1"/>
                </a:solidFill>
              </a:rPr>
              <a:t>Unit Testing</a:t>
            </a:r>
            <a:endParaRPr lang="en-SG" dirty="0">
              <a:solidFill>
                <a:schemeClr val="tx1"/>
              </a:solidFill>
            </a:endParaRPr>
          </a:p>
          <a:p>
            <a:pPr marL="742950" lvl="1" indent="-285750">
              <a:spcBef>
                <a:spcPts val="600"/>
              </a:spcBef>
              <a:spcAft>
                <a:spcPts val="600"/>
              </a:spcAft>
              <a:buFont typeface="Calibri" panose="020F0502020204030204" pitchFamily="34" charset="0"/>
              <a:buChar char="‒"/>
              <a:defRPr/>
            </a:pPr>
            <a:r>
              <a:rPr lang="id-ID" dirty="0">
                <a:solidFill>
                  <a:schemeClr val="tx1"/>
                </a:solidFill>
              </a:rPr>
              <a:t>Non Functional Testing</a:t>
            </a:r>
          </a:p>
          <a:p>
            <a:pPr marL="1200150" lvl="2" indent="-285750">
              <a:spcBef>
                <a:spcPts val="600"/>
              </a:spcBef>
              <a:spcAft>
                <a:spcPts val="600"/>
              </a:spcAft>
              <a:buFont typeface="Calibri" panose="020F0502020204030204" pitchFamily="34" charset="0"/>
              <a:buChar char="‒"/>
              <a:defRPr/>
            </a:pPr>
            <a:r>
              <a:rPr lang="id-ID" dirty="0">
                <a:solidFill>
                  <a:schemeClr val="tx1"/>
                </a:solidFill>
              </a:rPr>
              <a:t>Cross Browser Testing</a:t>
            </a:r>
          </a:p>
          <a:p>
            <a:pPr marL="1200150" lvl="2" indent="-285750">
              <a:spcBef>
                <a:spcPts val="600"/>
              </a:spcBef>
              <a:spcAft>
                <a:spcPts val="600"/>
              </a:spcAft>
              <a:buFont typeface="Calibri" panose="020F0502020204030204" pitchFamily="34" charset="0"/>
              <a:buChar char="‒"/>
              <a:defRPr/>
            </a:pPr>
            <a:r>
              <a:rPr lang="id-ID" dirty="0">
                <a:solidFill>
                  <a:schemeClr val="tx1"/>
                </a:solidFill>
              </a:rPr>
              <a:t>Load Testing</a:t>
            </a:r>
          </a:p>
          <a:p>
            <a:pPr marL="1200150" lvl="2" indent="-285750">
              <a:spcBef>
                <a:spcPts val="600"/>
              </a:spcBef>
              <a:spcAft>
                <a:spcPts val="600"/>
              </a:spcAft>
              <a:buFont typeface="Calibri" panose="020F0502020204030204" pitchFamily="34" charset="0"/>
              <a:buChar char="‒"/>
              <a:defRPr/>
            </a:pPr>
            <a:r>
              <a:rPr lang="id-ID" dirty="0">
                <a:solidFill>
                  <a:schemeClr val="tx1"/>
                </a:solidFill>
              </a:rPr>
              <a:t>Usability Testing</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1026" name="Picture 2" descr="How to Ensure Software Quality through Functional Testing? - The ...">
            <a:extLst>
              <a:ext uri="{FF2B5EF4-FFF2-40B4-BE49-F238E27FC236}">
                <a16:creationId xmlns:a16="http://schemas.microsoft.com/office/drawing/2014/main" id="{F4833C53-0BD5-4D32-B04D-C81B83F66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385101"/>
            <a:ext cx="4641541" cy="43088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B6B896-101B-4A26-A0B7-E979343B3CC7}"/>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Different Types of Testing</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F96295E6-DC9A-4726-8465-E545CBA73D6A}"/>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dirty="0">
                <a:solidFill>
                  <a:schemeClr val="tx1"/>
                </a:solidFill>
              </a:rPr>
              <a:t>List types of Testing</a:t>
            </a:r>
          </a:p>
          <a:p>
            <a:pPr marL="742950" lvl="1" indent="-285750">
              <a:spcBef>
                <a:spcPts val="600"/>
              </a:spcBef>
              <a:spcAft>
                <a:spcPts val="600"/>
              </a:spcAft>
              <a:buFont typeface="Calibri" panose="020F0502020204030204" pitchFamily="34" charset="0"/>
              <a:buChar char="‒"/>
              <a:defRPr/>
            </a:pPr>
            <a:r>
              <a:rPr lang="id-ID" dirty="0">
                <a:solidFill>
                  <a:schemeClr val="tx1"/>
                </a:solidFill>
              </a:rPr>
              <a:t>Functional Testing</a:t>
            </a:r>
          </a:p>
          <a:p>
            <a:pPr marL="1200150" lvl="2" indent="-285750">
              <a:spcBef>
                <a:spcPts val="600"/>
              </a:spcBef>
              <a:spcAft>
                <a:spcPts val="600"/>
              </a:spcAft>
              <a:buFont typeface="Calibri" panose="020F0502020204030204" pitchFamily="34" charset="0"/>
              <a:buChar char="‒"/>
              <a:defRPr/>
            </a:pPr>
            <a:r>
              <a:rPr lang="id-ID" dirty="0">
                <a:solidFill>
                  <a:schemeClr val="tx1"/>
                </a:solidFill>
              </a:rPr>
              <a:t>User Acceptance Testing</a:t>
            </a:r>
          </a:p>
          <a:p>
            <a:pPr marL="1200150" lvl="2" indent="-285750">
              <a:spcBef>
                <a:spcPts val="600"/>
              </a:spcBef>
              <a:spcAft>
                <a:spcPts val="600"/>
              </a:spcAft>
              <a:buFont typeface="Calibri" panose="020F0502020204030204" pitchFamily="34" charset="0"/>
              <a:buChar char="‒"/>
              <a:defRPr/>
            </a:pPr>
            <a:r>
              <a:rPr lang="id-ID" dirty="0">
                <a:solidFill>
                  <a:schemeClr val="tx1"/>
                </a:solidFill>
              </a:rPr>
              <a:t>Unit Testing</a:t>
            </a:r>
            <a:endParaRPr lang="en-SG" dirty="0">
              <a:solidFill>
                <a:schemeClr val="tx1"/>
              </a:solidFill>
            </a:endParaRPr>
          </a:p>
          <a:p>
            <a:pPr marL="742950" lvl="1" indent="-285750">
              <a:spcBef>
                <a:spcPts val="600"/>
              </a:spcBef>
              <a:spcAft>
                <a:spcPts val="600"/>
              </a:spcAft>
              <a:buFont typeface="Calibri" panose="020F0502020204030204" pitchFamily="34" charset="0"/>
              <a:buChar char="‒"/>
              <a:defRPr/>
            </a:pPr>
            <a:r>
              <a:rPr lang="id-ID" dirty="0">
                <a:solidFill>
                  <a:schemeClr val="tx1"/>
                </a:solidFill>
              </a:rPr>
              <a:t>Non Functional Testing</a:t>
            </a:r>
          </a:p>
          <a:p>
            <a:pPr marL="1200150" lvl="2" indent="-285750">
              <a:spcBef>
                <a:spcPts val="600"/>
              </a:spcBef>
              <a:spcAft>
                <a:spcPts val="600"/>
              </a:spcAft>
              <a:buFont typeface="Calibri" panose="020F0502020204030204" pitchFamily="34" charset="0"/>
              <a:buChar char="‒"/>
              <a:defRPr/>
            </a:pPr>
            <a:r>
              <a:rPr lang="id-ID" dirty="0">
                <a:solidFill>
                  <a:schemeClr val="tx1"/>
                </a:solidFill>
              </a:rPr>
              <a:t>Cross Browser Testing</a:t>
            </a:r>
          </a:p>
          <a:p>
            <a:pPr marL="1200150" lvl="2" indent="-285750">
              <a:spcBef>
                <a:spcPts val="600"/>
              </a:spcBef>
              <a:spcAft>
                <a:spcPts val="600"/>
              </a:spcAft>
              <a:buFont typeface="Calibri" panose="020F0502020204030204" pitchFamily="34" charset="0"/>
              <a:buChar char="‒"/>
              <a:defRPr/>
            </a:pPr>
            <a:r>
              <a:rPr lang="id-ID" dirty="0">
                <a:solidFill>
                  <a:schemeClr val="tx1"/>
                </a:solidFill>
              </a:rPr>
              <a:t>Load Testing</a:t>
            </a:r>
          </a:p>
          <a:p>
            <a:pPr marL="1200150" lvl="2" indent="-285750">
              <a:spcBef>
                <a:spcPts val="600"/>
              </a:spcBef>
              <a:spcAft>
                <a:spcPts val="600"/>
              </a:spcAft>
              <a:buFont typeface="Calibri" panose="020F0502020204030204" pitchFamily="34" charset="0"/>
              <a:buChar char="‒"/>
              <a:defRPr/>
            </a:pPr>
            <a:r>
              <a:rPr lang="id-ID" dirty="0">
                <a:solidFill>
                  <a:schemeClr val="tx1"/>
                </a:solidFill>
              </a:rPr>
              <a:t>Usability Testing</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2050" name="Picture 2" descr="Non Functional testing | H2kinfosys Blog">
            <a:extLst>
              <a:ext uri="{FF2B5EF4-FFF2-40B4-BE49-F238E27FC236}">
                <a16:creationId xmlns:a16="http://schemas.microsoft.com/office/drawing/2014/main" id="{680330D6-1380-45C8-A176-2AF9329C3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700808"/>
            <a:ext cx="4984229" cy="422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735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a:t>
            </a:r>
            <a:r>
              <a:rPr lang="en-SG" altLang="en-US" sz="2800" dirty="0">
                <a:solidFill>
                  <a:srgbClr val="FFFFFF"/>
                </a:solidFill>
                <a:cs typeface="Arial" panose="020B0604020202020204" pitchFamily="34" charset="0"/>
              </a:rPr>
              <a:t>How Different Test Helps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just">
              <a:spcBef>
                <a:spcPts val="0"/>
              </a:spcBef>
              <a:spcAft>
                <a:spcPts val="0"/>
              </a:spcAft>
            </a:pPr>
            <a:r>
              <a:rPr lang="en-US" sz="2400" b="1" dirty="0">
                <a:solidFill>
                  <a:srgbClr val="0E101A"/>
                </a:solidFill>
                <a:effectLst/>
              </a:rPr>
              <a:t>Functional Testing:</a:t>
            </a:r>
            <a:endParaRPr lang="en-US" sz="2400" dirty="0">
              <a:solidFill>
                <a:srgbClr val="0E101A"/>
              </a:solidFill>
              <a:effectLst/>
            </a:endParaRPr>
          </a:p>
          <a:p>
            <a:pPr marL="457200" indent="-457200" algn="just">
              <a:spcBef>
                <a:spcPts val="0"/>
              </a:spcBef>
              <a:spcAft>
                <a:spcPts val="0"/>
              </a:spcAft>
              <a:buAutoNum type="arabicPeriod"/>
            </a:pPr>
            <a:r>
              <a:rPr lang="en-US" sz="2400" b="1" dirty="0">
                <a:solidFill>
                  <a:srgbClr val="0E101A"/>
                </a:solidFill>
                <a:effectLst/>
              </a:rPr>
              <a:t>Unit Tests:</a:t>
            </a:r>
            <a:r>
              <a:rPr lang="en-US" sz="2400" dirty="0">
                <a:solidFill>
                  <a:srgbClr val="0E101A"/>
                </a:solidFill>
                <a:effectLst/>
              </a:rPr>
              <a:t> Unit testing makes ensuring that the community portal's various parts function as intended. Unit tests improve the overall stability of the codebase by spotting and fixing problems at the component level. </a:t>
            </a:r>
            <a:endParaRPr lang="id-ID" sz="2400" dirty="0">
              <a:solidFill>
                <a:srgbClr val="0E101A"/>
              </a:solidFill>
              <a:effectLst/>
            </a:endParaRPr>
          </a:p>
          <a:p>
            <a:pPr marL="457200" indent="-457200" algn="just">
              <a:spcBef>
                <a:spcPts val="0"/>
              </a:spcBef>
              <a:spcAft>
                <a:spcPts val="0"/>
              </a:spcAft>
              <a:buAutoNum type="arabicPeriod"/>
            </a:pPr>
            <a:r>
              <a:rPr lang="en-US" sz="2400" b="1" dirty="0">
                <a:solidFill>
                  <a:srgbClr val="0E101A"/>
                </a:solidFill>
                <a:effectLst/>
              </a:rPr>
              <a:t>User Acceptance Testing (UAT):</a:t>
            </a:r>
            <a:r>
              <a:rPr lang="en-US" sz="2400" dirty="0">
                <a:solidFill>
                  <a:srgbClr val="0E101A"/>
                </a:solidFill>
                <a:effectLst/>
              </a:rPr>
              <a:t> UAT involves actual users testing the portal from the viewpoint of the end user. By testing usability, functionality, and user experience, UAT makes sure the portal lives up to user expectations. </a:t>
            </a:r>
            <a:endParaRPr lang="en-SG" sz="2400" dirty="0">
              <a:solidFill>
                <a:schemeClr val="tx1"/>
              </a:solidFill>
            </a:endParaRPr>
          </a:p>
          <a:p>
            <a:pPr marL="742950" lvl="1" indent="-285750" algn="just">
              <a:buFont typeface="Wingdings" panose="05000000000000000000" pitchFamily="2" charset="2"/>
              <a:buChar char="§"/>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AC07DB-42B6-45A6-9C2C-1759781B519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a:t>
            </a:r>
            <a:r>
              <a:rPr lang="en-SG" altLang="en-US" sz="2800" dirty="0">
                <a:solidFill>
                  <a:srgbClr val="FFFFFF"/>
                </a:solidFill>
                <a:cs typeface="Arial" panose="020B0604020202020204" pitchFamily="34" charset="0"/>
              </a:rPr>
              <a:t>How Different Test Helps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34E91802-52E2-40F8-B7FB-9ACE57530090}"/>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just">
              <a:spcBef>
                <a:spcPts val="0"/>
              </a:spcBef>
              <a:spcAft>
                <a:spcPts val="0"/>
              </a:spcAft>
            </a:pPr>
            <a:r>
              <a:rPr lang="en-US" sz="2200" b="1" dirty="0">
                <a:solidFill>
                  <a:srgbClr val="0E101A"/>
                </a:solidFill>
                <a:effectLst/>
              </a:rPr>
              <a:t>Non-Functional Testing:</a:t>
            </a:r>
            <a:endParaRPr lang="en-US" sz="2200" dirty="0">
              <a:solidFill>
                <a:srgbClr val="0E101A"/>
              </a:solidFill>
              <a:effectLst/>
            </a:endParaRPr>
          </a:p>
          <a:p>
            <a:pPr algn="just">
              <a:spcBef>
                <a:spcPts val="0"/>
              </a:spcBef>
              <a:spcAft>
                <a:spcPts val="0"/>
              </a:spcAft>
            </a:pPr>
            <a:r>
              <a:rPr lang="id-ID" sz="2200" dirty="0">
                <a:solidFill>
                  <a:srgbClr val="0E101A"/>
                </a:solidFill>
                <a:effectLst/>
              </a:rPr>
              <a:t>1. </a:t>
            </a:r>
            <a:r>
              <a:rPr lang="en-US" sz="2200" dirty="0">
                <a:solidFill>
                  <a:srgbClr val="0E101A"/>
                </a:solidFill>
                <a:effectLst/>
              </a:rPr>
              <a:t>Cross-Browser Testing: This process verifies that the community portal works correctly in a variety of browsers. This ensures a consistent user experience and optimal functionality for a wider audience utilizing various browser options, improving accessibility and user happiness.</a:t>
            </a:r>
            <a:endParaRPr lang="id-ID" sz="2200" dirty="0">
              <a:solidFill>
                <a:srgbClr val="0E101A"/>
              </a:solidFill>
              <a:effectLst/>
            </a:endParaRPr>
          </a:p>
          <a:p>
            <a:pPr algn="just">
              <a:spcBef>
                <a:spcPts val="0"/>
              </a:spcBef>
              <a:spcAft>
                <a:spcPts val="0"/>
              </a:spcAft>
            </a:pPr>
            <a:r>
              <a:rPr lang="en-US" sz="2200" dirty="0">
                <a:solidFill>
                  <a:srgbClr val="0E101A"/>
                </a:solidFill>
                <a:effectLst/>
              </a:rPr>
              <a:t>2. Load testing evaluates the performance of the portal under varied user loads. The portal's responsiveness and scalability are ensured by load testing. by determining the maximum number of users. Even during times of high demand, this optimization keeps the user experience stable and streamlined.</a:t>
            </a:r>
            <a:endParaRPr lang="id-ID" sz="2200" dirty="0">
              <a:solidFill>
                <a:srgbClr val="0E101A"/>
              </a:solidFill>
              <a:effectLst/>
            </a:endParaRPr>
          </a:p>
          <a:p>
            <a:pPr algn="just">
              <a:spcBef>
                <a:spcPts val="0"/>
              </a:spcBef>
              <a:spcAft>
                <a:spcPts val="0"/>
              </a:spcAft>
            </a:pPr>
            <a:r>
              <a:rPr lang="en-US" sz="2200" dirty="0">
                <a:solidFill>
                  <a:srgbClr val="0E101A"/>
                </a:solidFill>
                <a:effectLst/>
              </a:rPr>
              <a:t>3. Usability Testing: Usability testing gauges how user-friendly and simple-to-use the portal is. Tasks are completed by real users to find areas of difficulty or confusion. By enhancing the user interface and navigation, this testing increases user happiness and the overall user experience.</a:t>
            </a:r>
          </a:p>
        </p:txBody>
      </p:sp>
    </p:spTree>
    <p:extLst>
      <p:ext uri="{BB962C8B-B14F-4D97-AF65-F5344CB8AC3E}">
        <p14:creationId xmlns:p14="http://schemas.microsoft.com/office/powerpoint/2010/main" val="589068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
            <a:extLst>
              <a:ext uri="{FF2B5EF4-FFF2-40B4-BE49-F238E27FC236}">
                <a16:creationId xmlns:a16="http://schemas.microsoft.com/office/drawing/2014/main" id="{DCC0450B-3E1A-4D77-A9D8-10BE20A5ACAD}"/>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a:t>
            </a:r>
            <a:r>
              <a:rPr lang="en-SG" altLang="en-US" sz="2800" dirty="0">
                <a:solidFill>
                  <a:schemeClr val="bg1"/>
                </a:solidFill>
              </a:rPr>
              <a:t>Tests Selected</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p:txBody>
      </p:sp>
      <p:graphicFrame>
        <p:nvGraphicFramePr>
          <p:cNvPr id="2" name="Table 1">
            <a:extLst>
              <a:ext uri="{FF2B5EF4-FFF2-40B4-BE49-F238E27FC236}">
                <a16:creationId xmlns:a16="http://schemas.microsoft.com/office/drawing/2014/main" id="{35335175-63CE-4C00-A84A-5B5B06CE457A}"/>
              </a:ext>
            </a:extLst>
          </p:cNvPr>
          <p:cNvGraphicFramePr>
            <a:graphicFrameLocks noGrp="1"/>
          </p:cNvGraphicFramePr>
          <p:nvPr>
            <p:extLst>
              <p:ext uri="{D42A27DB-BD31-4B8C-83A1-F6EECF244321}">
                <p14:modId xmlns:p14="http://schemas.microsoft.com/office/powerpoint/2010/main" val="3518251264"/>
              </p:ext>
            </p:extLst>
          </p:nvPr>
        </p:nvGraphicFramePr>
        <p:xfrm>
          <a:off x="539552" y="1484785"/>
          <a:ext cx="8136904" cy="4293583"/>
        </p:xfrm>
        <a:graphic>
          <a:graphicData uri="http://schemas.openxmlformats.org/drawingml/2006/table">
            <a:tbl>
              <a:tblPr bandRow="1">
                <a:tableStyleId>{5C22544A-7EE6-4342-B048-85BDC9FD1C3A}</a:tableStyleId>
              </a:tblPr>
              <a:tblGrid>
                <a:gridCol w="1908497">
                  <a:extLst>
                    <a:ext uri="{9D8B030D-6E8A-4147-A177-3AD203B41FA5}">
                      <a16:colId xmlns:a16="http://schemas.microsoft.com/office/drawing/2014/main" val="2184789284"/>
                    </a:ext>
                  </a:extLst>
                </a:gridCol>
                <a:gridCol w="5054939">
                  <a:extLst>
                    <a:ext uri="{9D8B030D-6E8A-4147-A177-3AD203B41FA5}">
                      <a16:colId xmlns:a16="http://schemas.microsoft.com/office/drawing/2014/main" val="2870072159"/>
                    </a:ext>
                  </a:extLst>
                </a:gridCol>
                <a:gridCol w="1173468">
                  <a:extLst>
                    <a:ext uri="{9D8B030D-6E8A-4147-A177-3AD203B41FA5}">
                      <a16:colId xmlns:a16="http://schemas.microsoft.com/office/drawing/2014/main" val="572975311"/>
                    </a:ext>
                  </a:extLst>
                </a:gridCol>
              </a:tblGrid>
              <a:tr h="844352">
                <a:tc>
                  <a:txBody>
                    <a:bodyPr/>
                    <a:lstStyle/>
                    <a:p>
                      <a:pPr>
                        <a:lnSpc>
                          <a:spcPct val="107000"/>
                        </a:lnSpc>
                        <a:spcAft>
                          <a:spcPts val="800"/>
                        </a:spcAft>
                      </a:pPr>
                      <a:r>
                        <a:rPr lang="en-SG" sz="1800" dirty="0">
                          <a:effectLst/>
                        </a:rPr>
                        <a:t>Test Scenario ID</a:t>
                      </a:r>
                      <a:endParaRPr lang="id-ID"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800">
                          <a:effectLst/>
                        </a:rPr>
                        <a:t>Test Scenario</a:t>
                      </a:r>
                      <a:endParaRPr lang="id-ID"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800">
                          <a:effectLst/>
                        </a:rPr>
                        <a:t>Number of test cases</a:t>
                      </a:r>
                      <a:endParaRPr lang="id-ID"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34808910"/>
                  </a:ext>
                </a:extLst>
              </a:tr>
              <a:tr h="412652">
                <a:tc>
                  <a:txBody>
                    <a:bodyPr/>
                    <a:lstStyle/>
                    <a:p>
                      <a:pPr>
                        <a:lnSpc>
                          <a:spcPct val="107000"/>
                        </a:lnSpc>
                        <a:spcAft>
                          <a:spcPts val="800"/>
                        </a:spcAft>
                      </a:pPr>
                      <a:r>
                        <a:rPr lang="en-SG" sz="1800">
                          <a:effectLst/>
                        </a:rPr>
                        <a:t>TS001-</a:t>
                      </a:r>
                      <a:r>
                        <a:rPr lang="id-ID" sz="1800">
                          <a:effectLst/>
                        </a:rPr>
                        <a:t>Unit Testing</a:t>
                      </a:r>
                      <a:endParaRPr lang="id-ID"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800" dirty="0">
                          <a:effectLst/>
                        </a:rPr>
                        <a:t>Test each component</a:t>
                      </a:r>
                      <a:r>
                        <a:rPr lang="id-ID" sz="1800" dirty="0">
                          <a:effectLst/>
                        </a:rPr>
                        <a:t> in the application</a:t>
                      </a:r>
                      <a:endParaRPr lang="id-ID"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800">
                          <a:effectLst/>
                        </a:rPr>
                        <a:t>4</a:t>
                      </a:r>
                      <a:endParaRPr lang="id-ID"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3922563"/>
                  </a:ext>
                </a:extLst>
              </a:tr>
              <a:tr h="773898">
                <a:tc>
                  <a:txBody>
                    <a:bodyPr/>
                    <a:lstStyle/>
                    <a:p>
                      <a:pPr>
                        <a:lnSpc>
                          <a:spcPct val="107000"/>
                        </a:lnSpc>
                        <a:spcAft>
                          <a:spcPts val="800"/>
                        </a:spcAft>
                      </a:pPr>
                      <a:r>
                        <a:rPr lang="en-SG" sz="1800">
                          <a:effectLst/>
                        </a:rPr>
                        <a:t>TS002- UAT testing</a:t>
                      </a:r>
                      <a:endParaRPr lang="id-ID"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300"/>
                        </a:spcAft>
                      </a:pPr>
                      <a:r>
                        <a:rPr lang="en-SG" sz="1600" dirty="0">
                          <a:effectLst/>
                        </a:rPr>
                        <a:t>Ensure the portal’s features align with course requirements and meet users’ expectations.</a:t>
                      </a:r>
                      <a:endParaRPr lang="id-ID"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800">
                          <a:effectLst/>
                        </a:rPr>
                        <a:t>2</a:t>
                      </a:r>
                      <a:endParaRPr lang="id-ID"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70971937"/>
                  </a:ext>
                </a:extLst>
              </a:tr>
              <a:tr h="844352">
                <a:tc>
                  <a:txBody>
                    <a:bodyPr/>
                    <a:lstStyle/>
                    <a:p>
                      <a:pPr>
                        <a:lnSpc>
                          <a:spcPct val="107000"/>
                        </a:lnSpc>
                        <a:spcAft>
                          <a:spcPts val="800"/>
                        </a:spcAft>
                      </a:pPr>
                      <a:r>
                        <a:rPr lang="en-SG" sz="1800" dirty="0">
                          <a:effectLst/>
                        </a:rPr>
                        <a:t>TS00</a:t>
                      </a:r>
                      <a:r>
                        <a:rPr lang="id-ID" sz="1800" dirty="0">
                          <a:effectLst/>
                        </a:rPr>
                        <a:t>3</a:t>
                      </a:r>
                      <a:r>
                        <a:rPr lang="en-SG" sz="1800" dirty="0">
                          <a:effectLst/>
                        </a:rPr>
                        <a:t>-Cross Browser testing</a:t>
                      </a:r>
                      <a:endParaRPr lang="id-ID"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800" dirty="0">
                          <a:effectLst/>
                        </a:rPr>
                        <a:t>Ensure </a:t>
                      </a:r>
                      <a:r>
                        <a:rPr lang="id-ID" sz="1800" dirty="0">
                          <a:effectLst/>
                        </a:rPr>
                        <a:t>the </a:t>
                      </a:r>
                      <a:r>
                        <a:rPr lang="en-SG" sz="1800" dirty="0">
                          <a:effectLst/>
                        </a:rPr>
                        <a:t>application works across multiple major browsers</a:t>
                      </a:r>
                      <a:endParaRPr lang="id-ID"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800">
                          <a:effectLst/>
                        </a:rPr>
                        <a:t>4</a:t>
                      </a:r>
                      <a:endParaRPr lang="id-ID"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67275755"/>
                  </a:ext>
                </a:extLst>
              </a:tr>
              <a:tr h="456633">
                <a:tc>
                  <a:txBody>
                    <a:bodyPr/>
                    <a:lstStyle/>
                    <a:p>
                      <a:pPr>
                        <a:lnSpc>
                          <a:spcPct val="107000"/>
                        </a:lnSpc>
                        <a:spcAft>
                          <a:spcPts val="800"/>
                        </a:spcAft>
                      </a:pPr>
                      <a:r>
                        <a:rPr lang="id-ID" sz="1800">
                          <a:effectLst/>
                        </a:rPr>
                        <a:t>TS004- Load Testing</a:t>
                      </a:r>
                      <a:endParaRPr lang="id-ID"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600" dirty="0">
                          <a:effectLst/>
                        </a:rPr>
                        <a:t>Testing the performance of </a:t>
                      </a:r>
                      <a:r>
                        <a:rPr lang="id-ID" sz="1600" dirty="0">
                          <a:effectLst/>
                        </a:rPr>
                        <a:t>the </a:t>
                      </a:r>
                      <a:r>
                        <a:rPr lang="en-SG" sz="1600" dirty="0">
                          <a:effectLst/>
                        </a:rPr>
                        <a:t>application</a:t>
                      </a:r>
                      <a:endParaRPr lang="id-ID"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800">
                          <a:effectLst/>
                        </a:rPr>
                        <a:t>2</a:t>
                      </a:r>
                      <a:endParaRPr lang="id-ID"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16753064"/>
                  </a:ext>
                </a:extLst>
              </a:tr>
              <a:tr h="844352">
                <a:tc>
                  <a:txBody>
                    <a:bodyPr/>
                    <a:lstStyle/>
                    <a:p>
                      <a:pPr>
                        <a:lnSpc>
                          <a:spcPct val="107000"/>
                        </a:lnSpc>
                        <a:spcAft>
                          <a:spcPts val="800"/>
                        </a:spcAft>
                      </a:pPr>
                      <a:r>
                        <a:rPr lang="id-ID" sz="1800">
                          <a:effectLst/>
                        </a:rPr>
                        <a:t>TS005 – Usability Testing</a:t>
                      </a:r>
                      <a:endParaRPr lang="id-ID"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800">
                          <a:effectLst/>
                        </a:rPr>
                        <a:t>To ensure all navigation in header and footer works properly and the content is visible</a:t>
                      </a:r>
                      <a:endParaRPr lang="id-ID"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800" dirty="0">
                          <a:effectLst/>
                        </a:rPr>
                        <a:t>2</a:t>
                      </a:r>
                      <a:endParaRPr lang="id-ID"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0656631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a:extLst>
              <a:ext uri="{FF2B5EF4-FFF2-40B4-BE49-F238E27FC236}">
                <a16:creationId xmlns:a16="http://schemas.microsoft.com/office/drawing/2014/main" id="{88583B5B-4AB7-43D7-8673-3F42459817E7}"/>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a:t>
            </a:r>
            <a:r>
              <a:rPr lang="en-SG" altLang="en-US" sz="2800" dirty="0">
                <a:solidFill>
                  <a:schemeClr val="bg1"/>
                </a:solidFill>
              </a:rPr>
              <a:t>Test Schedule</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p:txBody>
      </p:sp>
      <p:graphicFrame>
        <p:nvGraphicFramePr>
          <p:cNvPr id="2" name="Table 1">
            <a:extLst>
              <a:ext uri="{FF2B5EF4-FFF2-40B4-BE49-F238E27FC236}">
                <a16:creationId xmlns:a16="http://schemas.microsoft.com/office/drawing/2014/main" id="{1EEFD268-8A80-4982-B2A0-01DD7FC58003}"/>
              </a:ext>
            </a:extLst>
          </p:cNvPr>
          <p:cNvGraphicFramePr>
            <a:graphicFrameLocks noGrp="1"/>
          </p:cNvGraphicFramePr>
          <p:nvPr>
            <p:extLst>
              <p:ext uri="{D42A27DB-BD31-4B8C-83A1-F6EECF244321}">
                <p14:modId xmlns:p14="http://schemas.microsoft.com/office/powerpoint/2010/main" val="2147538210"/>
              </p:ext>
            </p:extLst>
          </p:nvPr>
        </p:nvGraphicFramePr>
        <p:xfrm>
          <a:off x="539552" y="1358891"/>
          <a:ext cx="8270211" cy="4302133"/>
        </p:xfrm>
        <a:graphic>
          <a:graphicData uri="http://schemas.openxmlformats.org/drawingml/2006/table">
            <a:tbl>
              <a:tblPr firstRow="1" firstCol="1" bandRow="1">
                <a:tableStyleId>{5C22544A-7EE6-4342-B048-85BDC9FD1C3A}</a:tableStyleId>
              </a:tblPr>
              <a:tblGrid>
                <a:gridCol w="2067123">
                  <a:extLst>
                    <a:ext uri="{9D8B030D-6E8A-4147-A177-3AD203B41FA5}">
                      <a16:colId xmlns:a16="http://schemas.microsoft.com/office/drawing/2014/main" val="3308342110"/>
                    </a:ext>
                  </a:extLst>
                </a:gridCol>
                <a:gridCol w="2067123">
                  <a:extLst>
                    <a:ext uri="{9D8B030D-6E8A-4147-A177-3AD203B41FA5}">
                      <a16:colId xmlns:a16="http://schemas.microsoft.com/office/drawing/2014/main" val="2475303919"/>
                    </a:ext>
                  </a:extLst>
                </a:gridCol>
                <a:gridCol w="1831617">
                  <a:extLst>
                    <a:ext uri="{9D8B030D-6E8A-4147-A177-3AD203B41FA5}">
                      <a16:colId xmlns:a16="http://schemas.microsoft.com/office/drawing/2014/main" val="998620507"/>
                    </a:ext>
                  </a:extLst>
                </a:gridCol>
                <a:gridCol w="2304348">
                  <a:extLst>
                    <a:ext uri="{9D8B030D-6E8A-4147-A177-3AD203B41FA5}">
                      <a16:colId xmlns:a16="http://schemas.microsoft.com/office/drawing/2014/main" val="3547143179"/>
                    </a:ext>
                  </a:extLst>
                </a:gridCol>
              </a:tblGrid>
              <a:tr h="790311">
                <a:tc>
                  <a:txBody>
                    <a:bodyPr/>
                    <a:lstStyle/>
                    <a:p>
                      <a:pPr>
                        <a:lnSpc>
                          <a:spcPct val="107000"/>
                        </a:lnSpc>
                        <a:spcAft>
                          <a:spcPts val="800"/>
                        </a:spcAft>
                      </a:pPr>
                      <a:r>
                        <a:rPr lang="en-US" sz="1600">
                          <a:effectLst/>
                        </a:rPr>
                        <a:t>Web page</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Weighting</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Functional Points (FP)</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Total</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58745934"/>
                  </a:ext>
                </a:extLst>
              </a:tr>
              <a:tr h="386240">
                <a:tc>
                  <a:txBody>
                    <a:bodyPr/>
                    <a:lstStyle/>
                    <a:p>
                      <a:pPr>
                        <a:lnSpc>
                          <a:spcPct val="107000"/>
                        </a:lnSpc>
                        <a:spcAft>
                          <a:spcPts val="800"/>
                        </a:spcAft>
                      </a:pPr>
                      <a:r>
                        <a:rPr lang="id-ID" sz="1600">
                          <a:effectLst/>
                        </a:rPr>
                        <a:t>Apply for Job</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3</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15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24262517"/>
                  </a:ext>
                </a:extLst>
              </a:tr>
              <a:tr h="386240">
                <a:tc>
                  <a:txBody>
                    <a:bodyPr/>
                    <a:lstStyle/>
                    <a:p>
                      <a:pPr>
                        <a:lnSpc>
                          <a:spcPct val="107000"/>
                        </a:lnSpc>
                        <a:spcAft>
                          <a:spcPts val="800"/>
                        </a:spcAft>
                      </a:pPr>
                      <a:r>
                        <a:rPr lang="id-ID" sz="1600">
                          <a:effectLst/>
                        </a:rPr>
                        <a:t>Post Job</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3</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15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93416242"/>
                  </a:ext>
                </a:extLst>
              </a:tr>
              <a:tr h="386240">
                <a:tc>
                  <a:txBody>
                    <a:bodyPr/>
                    <a:lstStyle/>
                    <a:p>
                      <a:pPr>
                        <a:lnSpc>
                          <a:spcPct val="107000"/>
                        </a:lnSpc>
                        <a:spcAft>
                          <a:spcPts val="800"/>
                        </a:spcAft>
                      </a:pPr>
                      <a:r>
                        <a:rPr lang="id-ID" sz="1600">
                          <a:effectLst/>
                        </a:rPr>
                        <a:t>Thread</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3</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dirty="0">
                          <a:effectLst/>
                        </a:rPr>
                        <a:t>5</a:t>
                      </a:r>
                      <a:endParaRPr lang="id-ID"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15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71638286"/>
                  </a:ext>
                </a:extLst>
              </a:tr>
              <a:tr h="790311">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Total functional points</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45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2615479"/>
                  </a:ext>
                </a:extLst>
              </a:tr>
              <a:tr h="790311">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Estimated person hour per FP</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1.0</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76802585"/>
                  </a:ext>
                </a:extLst>
              </a:tr>
              <a:tr h="386240">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Total hours needed</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45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51875761"/>
                  </a:ext>
                </a:extLst>
              </a:tr>
              <a:tr h="386240">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Total days needed</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dirty="0">
                          <a:effectLst/>
                        </a:rPr>
                        <a:t>8.5 days</a:t>
                      </a:r>
                      <a:endParaRPr lang="id-ID"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13416228"/>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e7cfa4c9c9d99588569e4929a391d755d23d3c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A42FA94CC64944985BE93158E9ADE0" ma:contentTypeVersion="0" ma:contentTypeDescription="Create a new document." ma:contentTypeScope="" ma:versionID="01a1c0778f5d85e1f1b68635343aa61d">
  <xsd:schema xmlns:xsd="http://www.w3.org/2001/XMLSchema" xmlns:xs="http://www.w3.org/2001/XMLSchema" xmlns:p="http://schemas.microsoft.com/office/2006/metadata/properties" targetNamespace="http://schemas.microsoft.com/office/2006/metadata/properties" ma:root="true" ma:fieldsID="ce8df3bfa6a24a2ffcf512df2f51dd6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F3EE97-662C-45BD-AEBD-57BE7DC9224B}">
  <ds:schemaRefs>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296D54F9-6676-40B4-88DE-4E587CD57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45010</TotalTime>
  <Words>804</Words>
  <Application>Microsoft Office PowerPoint</Application>
  <PresentationFormat>On-screen Show (4:3)</PresentationFormat>
  <Paragraphs>257</Paragraphs>
  <Slides>23</Slides>
  <Notes>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23</vt:i4>
      </vt:variant>
    </vt:vector>
  </HeadingPairs>
  <TitlesOfParts>
    <vt:vector size="30" baseType="lpstr">
      <vt:lpstr>Arial</vt:lpstr>
      <vt:lpstr>Calibri</vt:lpstr>
      <vt:lpstr>Cambria</vt:lpstr>
      <vt:lpstr>Wingdings</vt:lpstr>
      <vt:lpstr>Office Theme</vt:lpstr>
      <vt:lpstr>1_Office Theme</vt:lpstr>
      <vt:lpstr>2_Office Theme</vt:lpstr>
      <vt:lpstr>Plan, Schedule, Test Community Portal</vt:lpstr>
      <vt:lpstr>Contents</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Modifications Made based On 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Syukursidiq nuralam</cp:lastModifiedBy>
  <cp:revision>1700</cp:revision>
  <cp:lastPrinted>2015-07-27T02:04:21Z</cp:lastPrinted>
  <dcterms:created xsi:type="dcterms:W3CDTF">2012-01-26T10:45:43Z</dcterms:created>
  <dcterms:modified xsi:type="dcterms:W3CDTF">2023-08-23T14:13:42Z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0x010100CCA42FA94CC64944985BE93158E9ADE0</vt:lpwstr>
  </property>
</Properties>
</file>